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8"/>
  </p:notesMasterIdLst>
  <p:handoutMasterIdLst>
    <p:handoutMasterId r:id="rId19"/>
  </p:handoutMasterIdLst>
  <p:sldIdLst>
    <p:sldId id="256" r:id="rId2"/>
    <p:sldId id="270" r:id="rId3"/>
    <p:sldId id="257" r:id="rId4"/>
    <p:sldId id="258" r:id="rId5"/>
    <p:sldId id="259" r:id="rId6"/>
    <p:sldId id="266" r:id="rId7"/>
    <p:sldId id="267" r:id="rId8"/>
    <p:sldId id="268" r:id="rId9"/>
    <p:sldId id="260" r:id="rId10"/>
    <p:sldId id="261" r:id="rId11"/>
    <p:sldId id="263" r:id="rId12"/>
    <p:sldId id="269" r:id="rId13"/>
    <p:sldId id="265" r:id="rId14"/>
    <p:sldId id="264" r:id="rId15"/>
    <p:sldId id="272" r:id="rId16"/>
    <p:sldId id="271"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13" autoAdjust="0"/>
  </p:normalViewPr>
  <p:slideViewPr>
    <p:cSldViewPr snapToGrid="0" snapToObjects="1">
      <p:cViewPr varScale="1">
        <p:scale>
          <a:sx n="61" d="100"/>
          <a:sy n="61" d="100"/>
        </p:scale>
        <p:origin x="-18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98810-4B3A-624E-BFEE-69D09415AA67}"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DD7703EE-8922-5E44-8498-98070BB6B517}">
      <dgm:prSet phldrT="[Text]"/>
      <dgm:spPr>
        <a:solidFill>
          <a:srgbClr val="AB0101"/>
        </a:solidFill>
      </dgm:spPr>
      <dgm:t>
        <a:bodyPr/>
        <a:lstStyle/>
        <a:p>
          <a:r>
            <a:rPr lang="en-US" dirty="0" smtClean="0"/>
            <a:t>Student</a:t>
          </a:r>
          <a:endParaRPr lang="en-US" dirty="0"/>
        </a:p>
      </dgm:t>
    </dgm:pt>
    <dgm:pt modelId="{AEBB0E85-0C12-3F4E-BC54-46DDB9D3AEE4}" type="parTrans" cxnId="{58202162-CB63-8E40-B10D-B68F5B55FBC1}">
      <dgm:prSet/>
      <dgm:spPr/>
      <dgm:t>
        <a:bodyPr/>
        <a:lstStyle/>
        <a:p>
          <a:endParaRPr lang="en-US"/>
        </a:p>
      </dgm:t>
    </dgm:pt>
    <dgm:pt modelId="{838CCB49-A549-A34F-9A60-85DE67236570}" type="sibTrans" cxnId="{58202162-CB63-8E40-B10D-B68F5B55FBC1}">
      <dgm:prSet/>
      <dgm:spPr/>
      <dgm:t>
        <a:bodyPr/>
        <a:lstStyle/>
        <a:p>
          <a:endParaRPr lang="en-US"/>
        </a:p>
      </dgm:t>
    </dgm:pt>
    <dgm:pt modelId="{56012954-0B8C-2042-BDB7-96F9163AA7D7}">
      <dgm:prSet phldrT="[Text]"/>
      <dgm:spPr>
        <a:solidFill>
          <a:schemeClr val="accent1">
            <a:lumMod val="75000"/>
          </a:schemeClr>
        </a:solidFill>
      </dgm:spPr>
      <dgm:t>
        <a:bodyPr/>
        <a:lstStyle/>
        <a:p>
          <a:r>
            <a:rPr lang="en-US" dirty="0" smtClean="0"/>
            <a:t>Teacher</a:t>
          </a:r>
          <a:endParaRPr lang="en-US" dirty="0"/>
        </a:p>
      </dgm:t>
    </dgm:pt>
    <dgm:pt modelId="{D23214EA-FF5A-DD49-BEFB-4F91FCBEFF0B}" type="parTrans" cxnId="{DA6748D8-4B9F-9C4F-AD6E-3C7332A5D994}">
      <dgm:prSet/>
      <dgm:spPr/>
      <dgm:t>
        <a:bodyPr/>
        <a:lstStyle/>
        <a:p>
          <a:endParaRPr lang="en-US"/>
        </a:p>
      </dgm:t>
    </dgm:pt>
    <dgm:pt modelId="{9A124283-CEAC-9B44-A0EC-FA71B1E74BF4}" type="sibTrans" cxnId="{DA6748D8-4B9F-9C4F-AD6E-3C7332A5D994}">
      <dgm:prSet/>
      <dgm:spPr/>
      <dgm:t>
        <a:bodyPr/>
        <a:lstStyle/>
        <a:p>
          <a:endParaRPr lang="en-US"/>
        </a:p>
      </dgm:t>
    </dgm:pt>
    <dgm:pt modelId="{8A03D47F-0538-9544-9EC2-859BA741BF86}" type="pres">
      <dgm:prSet presAssocID="{70E98810-4B3A-624E-BFEE-69D09415AA67}" presName="diagram" presStyleCnt="0">
        <dgm:presLayoutVars>
          <dgm:dir/>
          <dgm:resizeHandles val="exact"/>
        </dgm:presLayoutVars>
      </dgm:prSet>
      <dgm:spPr/>
      <dgm:t>
        <a:bodyPr/>
        <a:lstStyle/>
        <a:p>
          <a:endParaRPr lang="en-US"/>
        </a:p>
      </dgm:t>
    </dgm:pt>
    <dgm:pt modelId="{B5BC0576-1A23-7541-B005-E58D8005AA76}" type="pres">
      <dgm:prSet presAssocID="{DD7703EE-8922-5E44-8498-98070BB6B517}" presName="arrow" presStyleLbl="node1" presStyleIdx="0" presStyleCnt="2">
        <dgm:presLayoutVars>
          <dgm:bulletEnabled val="1"/>
        </dgm:presLayoutVars>
      </dgm:prSet>
      <dgm:spPr/>
      <dgm:t>
        <a:bodyPr/>
        <a:lstStyle/>
        <a:p>
          <a:endParaRPr lang="en-US"/>
        </a:p>
      </dgm:t>
    </dgm:pt>
    <dgm:pt modelId="{50551023-0698-554E-BB9A-7E621C6370B8}" type="pres">
      <dgm:prSet presAssocID="{56012954-0B8C-2042-BDB7-96F9163AA7D7}" presName="arrow" presStyleLbl="node1" presStyleIdx="1" presStyleCnt="2" custRadScaleRad="100039" custRadScaleInc="-241">
        <dgm:presLayoutVars>
          <dgm:bulletEnabled val="1"/>
        </dgm:presLayoutVars>
      </dgm:prSet>
      <dgm:spPr/>
      <dgm:t>
        <a:bodyPr/>
        <a:lstStyle/>
        <a:p>
          <a:endParaRPr lang="en-US"/>
        </a:p>
      </dgm:t>
    </dgm:pt>
  </dgm:ptLst>
  <dgm:cxnLst>
    <dgm:cxn modelId="{D7D572B8-6376-484E-BB15-6F825394C65E}" type="presOf" srcId="{56012954-0B8C-2042-BDB7-96F9163AA7D7}" destId="{50551023-0698-554E-BB9A-7E621C6370B8}" srcOrd="0" destOrd="0" presId="urn:microsoft.com/office/officeart/2005/8/layout/arrow5"/>
    <dgm:cxn modelId="{30717E69-ED1F-894C-B2FC-3036DE857895}" type="presOf" srcId="{70E98810-4B3A-624E-BFEE-69D09415AA67}" destId="{8A03D47F-0538-9544-9EC2-859BA741BF86}" srcOrd="0" destOrd="0" presId="urn:microsoft.com/office/officeart/2005/8/layout/arrow5"/>
    <dgm:cxn modelId="{58202162-CB63-8E40-B10D-B68F5B55FBC1}" srcId="{70E98810-4B3A-624E-BFEE-69D09415AA67}" destId="{DD7703EE-8922-5E44-8498-98070BB6B517}" srcOrd="0" destOrd="0" parTransId="{AEBB0E85-0C12-3F4E-BC54-46DDB9D3AEE4}" sibTransId="{838CCB49-A549-A34F-9A60-85DE67236570}"/>
    <dgm:cxn modelId="{DA6748D8-4B9F-9C4F-AD6E-3C7332A5D994}" srcId="{70E98810-4B3A-624E-BFEE-69D09415AA67}" destId="{56012954-0B8C-2042-BDB7-96F9163AA7D7}" srcOrd="1" destOrd="0" parTransId="{D23214EA-FF5A-DD49-BEFB-4F91FCBEFF0B}" sibTransId="{9A124283-CEAC-9B44-A0EC-FA71B1E74BF4}"/>
    <dgm:cxn modelId="{5E10CF26-DB38-5C4F-842F-1D73DADCFAA2}" type="presOf" srcId="{DD7703EE-8922-5E44-8498-98070BB6B517}" destId="{B5BC0576-1A23-7541-B005-E58D8005AA76}" srcOrd="0" destOrd="0" presId="urn:microsoft.com/office/officeart/2005/8/layout/arrow5"/>
    <dgm:cxn modelId="{01FE5ED0-CF3B-C740-8482-1422C4394464}" type="presParOf" srcId="{8A03D47F-0538-9544-9EC2-859BA741BF86}" destId="{B5BC0576-1A23-7541-B005-E58D8005AA76}" srcOrd="0" destOrd="0" presId="urn:microsoft.com/office/officeart/2005/8/layout/arrow5"/>
    <dgm:cxn modelId="{1D50EBEA-AFC8-9E48-A81B-7D28B36AC0EA}" type="presParOf" srcId="{8A03D47F-0538-9544-9EC2-859BA741BF86}" destId="{50551023-0698-554E-BB9A-7E621C6370B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12D117-8A7A-C84D-B2CE-53D325B27CCD}"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C90B1B78-F733-7E4C-A326-19E1213BA9C1}">
      <dgm:prSet phldrT="[Text]"/>
      <dgm:spPr>
        <a:solidFill>
          <a:schemeClr val="bg2"/>
        </a:solidFill>
      </dgm:spPr>
      <dgm:t>
        <a:bodyPr/>
        <a:lstStyle/>
        <a:p>
          <a:pPr algn="ctr"/>
          <a:r>
            <a:rPr lang="en-US" dirty="0" smtClean="0"/>
            <a:t>Instruction</a:t>
          </a:r>
          <a:endParaRPr lang="en-US" dirty="0"/>
        </a:p>
      </dgm:t>
    </dgm:pt>
    <dgm:pt modelId="{87C15C56-A893-A041-AE40-664DB1B8053E}" type="parTrans" cxnId="{D9700233-6CE2-004E-A497-93BE66BF00CF}">
      <dgm:prSet/>
      <dgm:spPr/>
      <dgm:t>
        <a:bodyPr/>
        <a:lstStyle/>
        <a:p>
          <a:pPr algn="ctr"/>
          <a:endParaRPr lang="en-US"/>
        </a:p>
      </dgm:t>
    </dgm:pt>
    <dgm:pt modelId="{9A6A900E-30FE-F747-912F-944FD2034608}" type="sibTrans" cxnId="{D9700233-6CE2-004E-A497-93BE66BF00CF}">
      <dgm:prSet/>
      <dgm:spPr>
        <a:solidFill>
          <a:schemeClr val="accent2"/>
        </a:solidFill>
      </dgm:spPr>
      <dgm:t>
        <a:bodyPr/>
        <a:lstStyle/>
        <a:p>
          <a:pPr algn="ctr"/>
          <a:endParaRPr lang="en-US"/>
        </a:p>
      </dgm:t>
    </dgm:pt>
    <dgm:pt modelId="{F1F5EA43-3332-9149-B83F-ED5E68D08987}">
      <dgm:prSet phldrT="[Text]"/>
      <dgm:spPr>
        <a:solidFill>
          <a:srgbClr val="1F497D"/>
        </a:solidFill>
      </dgm:spPr>
      <dgm:t>
        <a:bodyPr/>
        <a:lstStyle/>
        <a:p>
          <a:pPr algn="ctr"/>
          <a:r>
            <a:rPr lang="en-US" dirty="0" smtClean="0"/>
            <a:t>Administer CAT</a:t>
          </a:r>
          <a:endParaRPr lang="en-US" dirty="0"/>
        </a:p>
      </dgm:t>
    </dgm:pt>
    <dgm:pt modelId="{737E2DFF-A8E6-224C-8126-44A94C262B12}" type="parTrans" cxnId="{0CF95807-C864-EF4A-AA58-9C812084E269}">
      <dgm:prSet/>
      <dgm:spPr/>
      <dgm:t>
        <a:bodyPr/>
        <a:lstStyle/>
        <a:p>
          <a:pPr algn="ctr"/>
          <a:endParaRPr lang="en-US"/>
        </a:p>
      </dgm:t>
    </dgm:pt>
    <dgm:pt modelId="{F59C0799-512E-554E-A2FE-A5249B3DB9BA}" type="sibTrans" cxnId="{0CF95807-C864-EF4A-AA58-9C812084E269}">
      <dgm:prSet/>
      <dgm:spPr>
        <a:solidFill>
          <a:srgbClr val="AB0101"/>
        </a:solidFill>
      </dgm:spPr>
      <dgm:t>
        <a:bodyPr/>
        <a:lstStyle/>
        <a:p>
          <a:pPr algn="ctr"/>
          <a:endParaRPr lang="en-US"/>
        </a:p>
      </dgm:t>
    </dgm:pt>
    <dgm:pt modelId="{B041AC26-953E-7F45-85A1-64A76FC54159}">
      <dgm:prSet phldrT="[Text]"/>
      <dgm:spPr>
        <a:solidFill>
          <a:srgbClr val="1F497D"/>
        </a:solidFill>
      </dgm:spPr>
      <dgm:t>
        <a:bodyPr/>
        <a:lstStyle/>
        <a:p>
          <a:pPr algn="ctr"/>
          <a:r>
            <a:rPr lang="en-US" dirty="0" smtClean="0"/>
            <a:t>Provide Feedback </a:t>
          </a:r>
          <a:endParaRPr lang="en-US" dirty="0"/>
        </a:p>
      </dgm:t>
    </dgm:pt>
    <dgm:pt modelId="{00688722-7D8A-B54C-827D-A8B4EE2E1D69}" type="parTrans" cxnId="{EF80E725-DB21-154E-B127-D2EB41DB570B}">
      <dgm:prSet/>
      <dgm:spPr/>
      <dgm:t>
        <a:bodyPr/>
        <a:lstStyle/>
        <a:p>
          <a:pPr algn="ctr"/>
          <a:endParaRPr lang="en-US"/>
        </a:p>
      </dgm:t>
    </dgm:pt>
    <dgm:pt modelId="{835E587B-6A47-0046-93F3-61FC1EEE62C4}" type="sibTrans" cxnId="{EF80E725-DB21-154E-B127-D2EB41DB570B}">
      <dgm:prSet/>
      <dgm:spPr>
        <a:solidFill>
          <a:srgbClr val="AB0101"/>
        </a:solidFill>
      </dgm:spPr>
      <dgm:t>
        <a:bodyPr/>
        <a:lstStyle/>
        <a:p>
          <a:pPr algn="ctr"/>
          <a:endParaRPr lang="en-US"/>
        </a:p>
      </dgm:t>
    </dgm:pt>
    <dgm:pt modelId="{DC6BE90D-46DF-B84A-9D77-804843F21DAE}" type="pres">
      <dgm:prSet presAssocID="{CC12D117-8A7A-C84D-B2CE-53D325B27CCD}" presName="cycle" presStyleCnt="0">
        <dgm:presLayoutVars>
          <dgm:dir/>
          <dgm:resizeHandles val="exact"/>
        </dgm:presLayoutVars>
      </dgm:prSet>
      <dgm:spPr/>
      <dgm:t>
        <a:bodyPr/>
        <a:lstStyle/>
        <a:p>
          <a:endParaRPr lang="en-US"/>
        </a:p>
      </dgm:t>
    </dgm:pt>
    <dgm:pt modelId="{B0DBD2A4-FD7B-6142-BD0E-3591ABC96F30}" type="pres">
      <dgm:prSet presAssocID="{C90B1B78-F733-7E4C-A326-19E1213BA9C1}" presName="node" presStyleLbl="node1" presStyleIdx="0" presStyleCnt="3">
        <dgm:presLayoutVars>
          <dgm:bulletEnabled val="1"/>
        </dgm:presLayoutVars>
      </dgm:prSet>
      <dgm:spPr/>
      <dgm:t>
        <a:bodyPr/>
        <a:lstStyle/>
        <a:p>
          <a:endParaRPr lang="en-US"/>
        </a:p>
      </dgm:t>
    </dgm:pt>
    <dgm:pt modelId="{65F52732-3D6A-744C-AE7A-8A4E50517AC4}" type="pres">
      <dgm:prSet presAssocID="{9A6A900E-30FE-F747-912F-944FD2034608}" presName="sibTrans" presStyleLbl="sibTrans2D1" presStyleIdx="0" presStyleCnt="3" custLinFactNeighborX="36903" custLinFactNeighborY="-16036"/>
      <dgm:spPr/>
      <dgm:t>
        <a:bodyPr/>
        <a:lstStyle/>
        <a:p>
          <a:endParaRPr lang="en-US"/>
        </a:p>
      </dgm:t>
    </dgm:pt>
    <dgm:pt modelId="{B2AA08D1-03F1-814F-840D-A27E052271CE}" type="pres">
      <dgm:prSet presAssocID="{9A6A900E-30FE-F747-912F-944FD2034608}" presName="connectorText" presStyleLbl="sibTrans2D1" presStyleIdx="0" presStyleCnt="3"/>
      <dgm:spPr/>
      <dgm:t>
        <a:bodyPr/>
        <a:lstStyle/>
        <a:p>
          <a:endParaRPr lang="en-US"/>
        </a:p>
      </dgm:t>
    </dgm:pt>
    <dgm:pt modelId="{B2CDD772-137F-5847-98B7-5015A56313C1}" type="pres">
      <dgm:prSet presAssocID="{F1F5EA43-3332-9149-B83F-ED5E68D08987}" presName="node" presStyleLbl="node1" presStyleIdx="1" presStyleCnt="3">
        <dgm:presLayoutVars>
          <dgm:bulletEnabled val="1"/>
        </dgm:presLayoutVars>
      </dgm:prSet>
      <dgm:spPr/>
      <dgm:t>
        <a:bodyPr/>
        <a:lstStyle/>
        <a:p>
          <a:endParaRPr lang="en-US"/>
        </a:p>
      </dgm:t>
    </dgm:pt>
    <dgm:pt modelId="{B372DC33-2398-484D-BE9E-5FCEF037AD8C}" type="pres">
      <dgm:prSet presAssocID="{F59C0799-512E-554E-A2FE-A5249B3DB9BA}" presName="sibTrans" presStyleLbl="sibTrans2D1" presStyleIdx="1" presStyleCnt="3"/>
      <dgm:spPr/>
      <dgm:t>
        <a:bodyPr/>
        <a:lstStyle/>
        <a:p>
          <a:endParaRPr lang="en-US"/>
        </a:p>
      </dgm:t>
    </dgm:pt>
    <dgm:pt modelId="{0426A4CE-B858-4042-B046-7BF122CCC017}" type="pres">
      <dgm:prSet presAssocID="{F59C0799-512E-554E-A2FE-A5249B3DB9BA}" presName="connectorText" presStyleLbl="sibTrans2D1" presStyleIdx="1" presStyleCnt="3"/>
      <dgm:spPr/>
      <dgm:t>
        <a:bodyPr/>
        <a:lstStyle/>
        <a:p>
          <a:endParaRPr lang="en-US"/>
        </a:p>
      </dgm:t>
    </dgm:pt>
    <dgm:pt modelId="{96984224-B9FA-094D-9A39-354DE1CE6431}" type="pres">
      <dgm:prSet presAssocID="{B041AC26-953E-7F45-85A1-64A76FC54159}" presName="node" presStyleLbl="node1" presStyleIdx="2" presStyleCnt="3">
        <dgm:presLayoutVars>
          <dgm:bulletEnabled val="1"/>
        </dgm:presLayoutVars>
      </dgm:prSet>
      <dgm:spPr/>
      <dgm:t>
        <a:bodyPr/>
        <a:lstStyle/>
        <a:p>
          <a:endParaRPr lang="en-US"/>
        </a:p>
      </dgm:t>
    </dgm:pt>
    <dgm:pt modelId="{96431C3A-832C-6D43-B662-2E0E01A39A13}" type="pres">
      <dgm:prSet presAssocID="{835E587B-6A47-0046-93F3-61FC1EEE62C4}" presName="sibTrans" presStyleLbl="sibTrans2D1" presStyleIdx="2" presStyleCnt="3" custLinFactNeighborX="-47569" custLinFactNeighborY="-27971" custRadScaleRad="44097" custRadScaleInc="-2147483648"/>
      <dgm:spPr/>
      <dgm:t>
        <a:bodyPr/>
        <a:lstStyle/>
        <a:p>
          <a:endParaRPr lang="en-US"/>
        </a:p>
      </dgm:t>
    </dgm:pt>
    <dgm:pt modelId="{23939824-F3A8-EC45-B6F4-1A34C2B60825}" type="pres">
      <dgm:prSet presAssocID="{835E587B-6A47-0046-93F3-61FC1EEE62C4}" presName="connectorText" presStyleLbl="sibTrans2D1" presStyleIdx="2" presStyleCnt="3"/>
      <dgm:spPr/>
      <dgm:t>
        <a:bodyPr/>
        <a:lstStyle/>
        <a:p>
          <a:endParaRPr lang="en-US"/>
        </a:p>
      </dgm:t>
    </dgm:pt>
  </dgm:ptLst>
  <dgm:cxnLst>
    <dgm:cxn modelId="{0CF95807-C864-EF4A-AA58-9C812084E269}" srcId="{CC12D117-8A7A-C84D-B2CE-53D325B27CCD}" destId="{F1F5EA43-3332-9149-B83F-ED5E68D08987}" srcOrd="1" destOrd="0" parTransId="{737E2DFF-A8E6-224C-8126-44A94C262B12}" sibTransId="{F59C0799-512E-554E-A2FE-A5249B3DB9BA}"/>
    <dgm:cxn modelId="{D9700233-6CE2-004E-A497-93BE66BF00CF}" srcId="{CC12D117-8A7A-C84D-B2CE-53D325B27CCD}" destId="{C90B1B78-F733-7E4C-A326-19E1213BA9C1}" srcOrd="0" destOrd="0" parTransId="{87C15C56-A893-A041-AE40-664DB1B8053E}" sibTransId="{9A6A900E-30FE-F747-912F-944FD2034608}"/>
    <dgm:cxn modelId="{EBAAD0D0-9768-BC46-B50F-F719D6779CAF}" type="presOf" srcId="{F59C0799-512E-554E-A2FE-A5249B3DB9BA}" destId="{0426A4CE-B858-4042-B046-7BF122CCC017}" srcOrd="1" destOrd="0" presId="urn:microsoft.com/office/officeart/2005/8/layout/cycle2"/>
    <dgm:cxn modelId="{19D70736-1F7A-C947-B4B2-32DEDEBF1718}" type="presOf" srcId="{CC12D117-8A7A-C84D-B2CE-53D325B27CCD}" destId="{DC6BE90D-46DF-B84A-9D77-804843F21DAE}" srcOrd="0" destOrd="0" presId="urn:microsoft.com/office/officeart/2005/8/layout/cycle2"/>
    <dgm:cxn modelId="{ED49C250-C54A-3A42-9EC7-8ABC47BD4D44}" type="presOf" srcId="{9A6A900E-30FE-F747-912F-944FD2034608}" destId="{65F52732-3D6A-744C-AE7A-8A4E50517AC4}" srcOrd="0" destOrd="0" presId="urn:microsoft.com/office/officeart/2005/8/layout/cycle2"/>
    <dgm:cxn modelId="{7DDC8A77-09EA-044D-ADA3-FBDF80FE2D31}" type="presOf" srcId="{F59C0799-512E-554E-A2FE-A5249B3DB9BA}" destId="{B372DC33-2398-484D-BE9E-5FCEF037AD8C}" srcOrd="0" destOrd="0" presId="urn:microsoft.com/office/officeart/2005/8/layout/cycle2"/>
    <dgm:cxn modelId="{EF80E725-DB21-154E-B127-D2EB41DB570B}" srcId="{CC12D117-8A7A-C84D-B2CE-53D325B27CCD}" destId="{B041AC26-953E-7F45-85A1-64A76FC54159}" srcOrd="2" destOrd="0" parTransId="{00688722-7D8A-B54C-827D-A8B4EE2E1D69}" sibTransId="{835E587B-6A47-0046-93F3-61FC1EEE62C4}"/>
    <dgm:cxn modelId="{D03F5919-B77E-EC44-8D8B-9959C9613A57}" type="presOf" srcId="{F1F5EA43-3332-9149-B83F-ED5E68D08987}" destId="{B2CDD772-137F-5847-98B7-5015A56313C1}" srcOrd="0" destOrd="0" presId="urn:microsoft.com/office/officeart/2005/8/layout/cycle2"/>
    <dgm:cxn modelId="{772738F6-046B-9846-8D11-51194B8B4862}" type="presOf" srcId="{835E587B-6A47-0046-93F3-61FC1EEE62C4}" destId="{96431C3A-832C-6D43-B662-2E0E01A39A13}" srcOrd="0" destOrd="0" presId="urn:microsoft.com/office/officeart/2005/8/layout/cycle2"/>
    <dgm:cxn modelId="{FD410858-C171-5348-A5E3-A47421D2D57E}" type="presOf" srcId="{835E587B-6A47-0046-93F3-61FC1EEE62C4}" destId="{23939824-F3A8-EC45-B6F4-1A34C2B60825}" srcOrd="1" destOrd="0" presId="urn:microsoft.com/office/officeart/2005/8/layout/cycle2"/>
    <dgm:cxn modelId="{B9C888A4-2EA9-984A-9D80-4BBDC8203BF2}" type="presOf" srcId="{C90B1B78-F733-7E4C-A326-19E1213BA9C1}" destId="{B0DBD2A4-FD7B-6142-BD0E-3591ABC96F30}" srcOrd="0" destOrd="0" presId="urn:microsoft.com/office/officeart/2005/8/layout/cycle2"/>
    <dgm:cxn modelId="{DCC08C63-F3F4-144C-AFAD-3C05177866F5}" type="presOf" srcId="{9A6A900E-30FE-F747-912F-944FD2034608}" destId="{B2AA08D1-03F1-814F-840D-A27E052271CE}" srcOrd="1" destOrd="0" presId="urn:microsoft.com/office/officeart/2005/8/layout/cycle2"/>
    <dgm:cxn modelId="{DE8A0AF7-2808-6D45-A45A-C06C1F519F8B}" type="presOf" srcId="{B041AC26-953E-7F45-85A1-64A76FC54159}" destId="{96984224-B9FA-094D-9A39-354DE1CE6431}" srcOrd="0" destOrd="0" presId="urn:microsoft.com/office/officeart/2005/8/layout/cycle2"/>
    <dgm:cxn modelId="{AE85F4C8-8918-1243-BB43-BCE18E6E4248}" type="presParOf" srcId="{DC6BE90D-46DF-B84A-9D77-804843F21DAE}" destId="{B0DBD2A4-FD7B-6142-BD0E-3591ABC96F30}" srcOrd="0" destOrd="0" presId="urn:microsoft.com/office/officeart/2005/8/layout/cycle2"/>
    <dgm:cxn modelId="{DDDF1288-48B1-0148-A451-03B20BF67CC0}" type="presParOf" srcId="{DC6BE90D-46DF-B84A-9D77-804843F21DAE}" destId="{65F52732-3D6A-744C-AE7A-8A4E50517AC4}" srcOrd="1" destOrd="0" presId="urn:microsoft.com/office/officeart/2005/8/layout/cycle2"/>
    <dgm:cxn modelId="{C850E24F-D029-3E4D-B717-CF3EB05B657F}" type="presParOf" srcId="{65F52732-3D6A-744C-AE7A-8A4E50517AC4}" destId="{B2AA08D1-03F1-814F-840D-A27E052271CE}" srcOrd="0" destOrd="0" presId="urn:microsoft.com/office/officeart/2005/8/layout/cycle2"/>
    <dgm:cxn modelId="{E8716DFC-2B86-134C-9CD7-A405CA1FDD40}" type="presParOf" srcId="{DC6BE90D-46DF-B84A-9D77-804843F21DAE}" destId="{B2CDD772-137F-5847-98B7-5015A56313C1}" srcOrd="2" destOrd="0" presId="urn:microsoft.com/office/officeart/2005/8/layout/cycle2"/>
    <dgm:cxn modelId="{4DB54876-4BE8-3A4D-A0FD-3FB87B50FB02}" type="presParOf" srcId="{DC6BE90D-46DF-B84A-9D77-804843F21DAE}" destId="{B372DC33-2398-484D-BE9E-5FCEF037AD8C}" srcOrd="3" destOrd="0" presId="urn:microsoft.com/office/officeart/2005/8/layout/cycle2"/>
    <dgm:cxn modelId="{72820CC2-CB9F-6E4D-81DF-AE8FCFCFFC6A}" type="presParOf" srcId="{B372DC33-2398-484D-BE9E-5FCEF037AD8C}" destId="{0426A4CE-B858-4042-B046-7BF122CCC017}" srcOrd="0" destOrd="0" presId="urn:microsoft.com/office/officeart/2005/8/layout/cycle2"/>
    <dgm:cxn modelId="{250F121B-7245-2440-98A5-77A627F76C16}" type="presParOf" srcId="{DC6BE90D-46DF-B84A-9D77-804843F21DAE}" destId="{96984224-B9FA-094D-9A39-354DE1CE6431}" srcOrd="4" destOrd="0" presId="urn:microsoft.com/office/officeart/2005/8/layout/cycle2"/>
    <dgm:cxn modelId="{E302E50E-E39D-3C4A-8BAE-9F719797B81D}" type="presParOf" srcId="{DC6BE90D-46DF-B84A-9D77-804843F21DAE}" destId="{96431C3A-832C-6D43-B662-2E0E01A39A13}" srcOrd="5" destOrd="0" presId="urn:microsoft.com/office/officeart/2005/8/layout/cycle2"/>
    <dgm:cxn modelId="{12DEBA71-73FC-224B-9033-FA3EB399A624}" type="presParOf" srcId="{96431C3A-832C-6D43-B662-2E0E01A39A13}" destId="{23939824-F3A8-EC45-B6F4-1A34C2B6082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00A799-BDE2-E242-BD39-44D43140BEC4}" type="datetimeFigureOut">
              <a:rPr lang="en-US" smtClean="0"/>
              <a:t>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D9283D-BB08-6747-A90C-EAEED4B8AF75}" type="slidenum">
              <a:rPr lang="en-US" smtClean="0"/>
              <a:t>‹#›</a:t>
            </a:fld>
            <a:endParaRPr lang="en-US"/>
          </a:p>
        </p:txBody>
      </p:sp>
    </p:spTree>
    <p:extLst>
      <p:ext uri="{BB962C8B-B14F-4D97-AF65-F5344CB8AC3E}">
        <p14:creationId xmlns:p14="http://schemas.microsoft.com/office/powerpoint/2010/main" val="3559836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031004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US" dirty="0" smtClean="0">
                <a:solidFill>
                  <a:schemeClr val="dk1"/>
                </a:solidFill>
              </a:rPr>
              <a:t>Hello</a:t>
            </a:r>
            <a:r>
              <a:rPr lang="en-US" baseline="0" dirty="0" smtClean="0">
                <a:solidFill>
                  <a:schemeClr val="dk1"/>
                </a:solidFill>
              </a:rPr>
              <a:t> everyone – we would like to welcome you to Session 2 of the conference!</a:t>
            </a:r>
          </a:p>
          <a:p>
            <a:pPr lvl="0" rtl="0">
              <a:spcBef>
                <a:spcPts val="0"/>
              </a:spcBef>
              <a:buClr>
                <a:schemeClr val="dk1"/>
              </a:buClr>
              <a:buSzPct val="100000"/>
              <a:buFont typeface="Arial"/>
              <a:buNone/>
            </a:pPr>
            <a:endParaRPr lang="en-US" baseline="0" dirty="0" smtClean="0">
              <a:solidFill>
                <a:schemeClr val="dk1"/>
              </a:solidFill>
            </a:endParaRPr>
          </a:p>
          <a:p>
            <a:pPr lvl="0" rtl="0">
              <a:spcBef>
                <a:spcPts val="0"/>
              </a:spcBef>
              <a:buClr>
                <a:schemeClr val="dk1"/>
              </a:buClr>
              <a:buSzPct val="100000"/>
              <a:buFont typeface="Arial"/>
              <a:buNone/>
            </a:pPr>
            <a:r>
              <a:rPr lang="en-US" baseline="0" dirty="0" smtClean="0">
                <a:solidFill>
                  <a:schemeClr val="dk1"/>
                </a:solidFill>
              </a:rPr>
              <a:t>My name is Amanda Albert </a:t>
            </a:r>
          </a:p>
          <a:p>
            <a:pPr lvl="0" rtl="0">
              <a:spcBef>
                <a:spcPts val="0"/>
              </a:spcBef>
              <a:buClr>
                <a:schemeClr val="dk1"/>
              </a:buClr>
              <a:buSzPct val="100000"/>
              <a:buFont typeface="Arial"/>
              <a:buNone/>
            </a:pPr>
            <a:r>
              <a:rPr lang="en-US" baseline="0" dirty="0" smtClean="0">
                <a:solidFill>
                  <a:schemeClr val="dk1"/>
                </a:solidFill>
              </a:rPr>
              <a:t>My name is Chelsea S. </a:t>
            </a:r>
          </a:p>
          <a:p>
            <a:pPr lvl="0" rtl="0">
              <a:spcBef>
                <a:spcPts val="0"/>
              </a:spcBef>
              <a:buClr>
                <a:schemeClr val="dk1"/>
              </a:buClr>
              <a:buSzPct val="100000"/>
              <a:buFont typeface="Arial"/>
              <a:buNone/>
            </a:pPr>
            <a:r>
              <a:rPr lang="en-US" baseline="0" dirty="0" smtClean="0">
                <a:solidFill>
                  <a:schemeClr val="dk1"/>
                </a:solidFill>
              </a:rPr>
              <a:t>My name is Sarah </a:t>
            </a:r>
            <a:r>
              <a:rPr lang="en-US" baseline="0" dirty="0" err="1" smtClean="0">
                <a:solidFill>
                  <a:schemeClr val="dk1"/>
                </a:solidFill>
              </a:rPr>
              <a:t>Helson</a:t>
            </a:r>
            <a:endParaRPr lang="en-US" baseline="0" dirty="0" smtClean="0">
              <a:solidFill>
                <a:schemeClr val="dk1"/>
              </a:solidFill>
            </a:endParaRPr>
          </a:p>
          <a:p>
            <a:pPr lvl="0" rtl="0">
              <a:spcBef>
                <a:spcPts val="0"/>
              </a:spcBef>
              <a:buClr>
                <a:schemeClr val="dk1"/>
              </a:buClr>
              <a:buSzPct val="100000"/>
              <a:buFont typeface="Arial"/>
              <a:buNone/>
            </a:pPr>
            <a:endParaRPr lang="en-US" baseline="0" dirty="0" smtClean="0">
              <a:solidFill>
                <a:schemeClr val="dk1"/>
              </a:solidFill>
            </a:endParaRPr>
          </a:p>
          <a:p>
            <a:pPr lvl="0" rtl="0">
              <a:spcBef>
                <a:spcPts val="0"/>
              </a:spcBef>
              <a:buClr>
                <a:schemeClr val="dk1"/>
              </a:buClr>
              <a:buSzPct val="100000"/>
              <a:buFont typeface="Arial"/>
              <a:buNone/>
            </a:pPr>
            <a:r>
              <a:rPr lang="en-US" baseline="0" dirty="0" smtClean="0">
                <a:solidFill>
                  <a:schemeClr val="dk1"/>
                </a:solidFill>
              </a:rPr>
              <a:t>and we are presenting to you today about Classroom Assessment Techniques. </a:t>
            </a:r>
          </a:p>
          <a:p>
            <a:pPr marL="171450" lvl="0" indent="-171450" rtl="0">
              <a:spcBef>
                <a:spcPts val="0"/>
              </a:spcBef>
              <a:buClr>
                <a:schemeClr val="dk1"/>
              </a:buClr>
              <a:buSzPct val="100000"/>
              <a:buFont typeface="Arial"/>
              <a:buChar char="•"/>
            </a:pPr>
            <a:r>
              <a:rPr lang="en-US" baseline="0" dirty="0" smtClean="0">
                <a:solidFill>
                  <a:schemeClr val="dk1"/>
                </a:solidFill>
              </a:rPr>
              <a:t>We are recent MSLIS graduates of Syracuse University and this presentation came out of a class we completed Fall 2013. </a:t>
            </a:r>
          </a:p>
          <a:p>
            <a:pPr marL="171450" lvl="0" indent="-171450" rtl="0">
              <a:spcBef>
                <a:spcPts val="0"/>
              </a:spcBef>
              <a:buClr>
                <a:schemeClr val="dk1"/>
              </a:buClr>
              <a:buSzPct val="100000"/>
              <a:buFont typeface="Arial"/>
              <a:buChar char="•"/>
            </a:pPr>
            <a:r>
              <a:rPr lang="en-US" baseline="0" dirty="0" smtClean="0">
                <a:solidFill>
                  <a:schemeClr val="dk1"/>
                </a:solidFill>
              </a:rPr>
              <a:t>This class was taught by Dr. Megan Oakleaf and focused on Instructional Strategies for Information Professionals. </a:t>
            </a:r>
          </a:p>
          <a:p>
            <a:pPr marL="171450" lvl="0" indent="-171450" rtl="0">
              <a:spcBef>
                <a:spcPts val="0"/>
              </a:spcBef>
              <a:buClr>
                <a:schemeClr val="dk1"/>
              </a:buClr>
              <a:buSzPct val="100000"/>
              <a:buFont typeface="Arial"/>
              <a:buChar char="•"/>
            </a:pPr>
            <a:r>
              <a:rPr lang="en-US" baseline="0" dirty="0" smtClean="0">
                <a:solidFill>
                  <a:schemeClr val="dk1"/>
                </a:solidFill>
              </a:rPr>
              <a:t>During this course, we were on both sides of the fence: </a:t>
            </a:r>
          </a:p>
          <a:p>
            <a:pPr marL="628650" lvl="1" indent="-171450" rtl="0">
              <a:spcBef>
                <a:spcPts val="0"/>
              </a:spcBef>
              <a:buClr>
                <a:schemeClr val="dk1"/>
              </a:buClr>
              <a:buSzPct val="100000"/>
              <a:buFont typeface="Arial"/>
              <a:buChar char="•"/>
            </a:pPr>
            <a:r>
              <a:rPr lang="en-US" baseline="0" dirty="0" smtClean="0">
                <a:solidFill>
                  <a:schemeClr val="dk1"/>
                </a:solidFill>
              </a:rPr>
              <a:t>We both participated in many CATs to support our own learning, and we were able to use CATs in our own instruction</a:t>
            </a:r>
          </a:p>
          <a:p>
            <a:pPr marL="628650" lvl="1" indent="-171450" rtl="0">
              <a:spcBef>
                <a:spcPts val="0"/>
              </a:spcBef>
              <a:buClr>
                <a:schemeClr val="dk1"/>
              </a:buClr>
              <a:buSzPct val="100000"/>
              <a:buFont typeface="Arial"/>
              <a:buChar char="•"/>
            </a:pPr>
            <a:r>
              <a:rPr lang="en-US" baseline="0" dirty="0" smtClean="0">
                <a:solidFill>
                  <a:schemeClr val="dk1"/>
                </a:solidFill>
              </a:rPr>
              <a:t>I think all of us can attest to how valuable they were in our course work. </a:t>
            </a:r>
          </a:p>
          <a:p>
            <a:pPr marL="171450" lvl="0" indent="-171450" rtl="0">
              <a:spcBef>
                <a:spcPts val="0"/>
              </a:spcBef>
              <a:buClr>
                <a:schemeClr val="dk1"/>
              </a:buClr>
              <a:buSzPct val="100000"/>
              <a:buFont typeface="Arial"/>
              <a:buChar char="•"/>
            </a:pPr>
            <a:r>
              <a:rPr lang="en-US" baseline="0" dirty="0" smtClean="0">
                <a:solidFill>
                  <a:schemeClr val="dk1"/>
                </a:solidFill>
              </a:rPr>
              <a:t>We realized how important assessment is to student learning, and we have come to believe that it is the heart of learning itself.</a:t>
            </a:r>
          </a:p>
          <a:p>
            <a:pPr marL="171450" lvl="0" indent="-171450" rtl="0">
              <a:spcBef>
                <a:spcPts val="0"/>
              </a:spcBef>
              <a:buClr>
                <a:schemeClr val="dk1"/>
              </a:buClr>
              <a:buSzPct val="100000"/>
              <a:buFont typeface="Arial"/>
              <a:buChar char="•"/>
            </a:pPr>
            <a:r>
              <a:rPr lang="en-US" baseline="0" dirty="0" smtClean="0">
                <a:solidFill>
                  <a:schemeClr val="dk1"/>
                </a:solidFill>
              </a:rPr>
              <a:t>Today we want to share with you just how easy it can be by using classroom assessment techniques, and how your students’ learning can be transformed.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The Synthesis and Creative thinking </a:t>
            </a:r>
            <a:r>
              <a:rPr lang="en" dirty="0" smtClean="0"/>
              <a:t>category </a:t>
            </a:r>
            <a:r>
              <a:rPr lang="en" dirty="0"/>
              <a:t>of assessment looks at how students can organize and synthesize and connect large pieces of information. It requires students to make connections </a:t>
            </a:r>
            <a:r>
              <a:rPr lang="en-US" dirty="0" smtClean="0"/>
              <a:t>between new information and concepts </a:t>
            </a:r>
            <a:r>
              <a:rPr lang="en" dirty="0" smtClean="0"/>
              <a:t>they </a:t>
            </a:r>
            <a:r>
              <a:rPr lang="en" dirty="0"/>
              <a:t>may </a:t>
            </a:r>
            <a:r>
              <a:rPr lang="en" dirty="0" smtClean="0"/>
              <a:t>know</a:t>
            </a:r>
            <a:r>
              <a:rPr lang="en-US" baseline="0" dirty="0" smtClean="0"/>
              <a:t>. It allows students to </a:t>
            </a:r>
            <a:r>
              <a:rPr lang="en" dirty="0" smtClean="0"/>
              <a:t>creatively </a:t>
            </a:r>
            <a:r>
              <a:rPr lang="en" dirty="0"/>
              <a:t>think of concise solutions to </a:t>
            </a:r>
            <a:r>
              <a:rPr lang="en-US" dirty="0" smtClean="0"/>
              <a:t>new</a:t>
            </a:r>
            <a:r>
              <a:rPr lang="en-US" baseline="0" dirty="0" smtClean="0"/>
              <a:t> </a:t>
            </a:r>
            <a:r>
              <a:rPr lang="en" dirty="0" smtClean="0"/>
              <a:t>problems.</a:t>
            </a:r>
            <a:r>
              <a:rPr lang="en-US" dirty="0" smtClean="0"/>
              <a:t> These</a:t>
            </a:r>
            <a:r>
              <a:rPr lang="en-US" baseline="0" dirty="0" smtClean="0"/>
              <a:t> techniques allow students to create an original, intellectual product, and gives the instructor the opportunity to assess these products that are a result of synthesis of the class content and students’ intelligence, judgment, knowledge and skills. </a:t>
            </a:r>
            <a:endParaRPr lang="en-US" dirty="0" smtClean="0"/>
          </a:p>
          <a:p>
            <a:pPr>
              <a:spcBef>
                <a:spcPts val="0"/>
              </a:spcBef>
              <a:buNone/>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The instructor is able to assess what the students are picking up on during instruction, how they are filling in the blanks, and how they are applying their learning to in class activities and projects and also to real world situations</a:t>
            </a:r>
            <a:r>
              <a:rPr lang="en-US" baseline="0" dirty="0" smtClean="0"/>
              <a:t> when using Application and Performance assessment techniques. These CATs encourage students to demonstrate what they know and how well they know it. For example, Application Cards emphasize transferable skills as they prompt students to think about how they can apply the knowledge they gained in class to a problem they are having outside of the classroom. </a:t>
            </a:r>
            <a:endParaRPr lang="en" dirty="0" smtClean="0"/>
          </a:p>
          <a:p>
            <a:pPr>
              <a:spcBef>
                <a:spcPts val="0"/>
              </a:spcBef>
              <a:buNone/>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The</a:t>
            </a:r>
            <a:r>
              <a:rPr lang="en-US" baseline="0" dirty="0" smtClean="0"/>
              <a:t> analysis and critical thinking</a:t>
            </a:r>
            <a:r>
              <a:rPr lang="en" dirty="0" smtClean="0"/>
              <a:t> </a:t>
            </a:r>
            <a:r>
              <a:rPr lang="en" dirty="0"/>
              <a:t>category allows the instructor to assess student analysis of the material taught in </a:t>
            </a:r>
            <a:r>
              <a:rPr lang="en" dirty="0" smtClean="0"/>
              <a:t>class. </a:t>
            </a:r>
            <a:r>
              <a:rPr lang="en" dirty="0"/>
              <a:t>The instructor observes how students approach problems, how they use their learning to decide how to solve a </a:t>
            </a:r>
            <a:r>
              <a:rPr lang="en" dirty="0" smtClean="0"/>
              <a:t>problem</a:t>
            </a:r>
            <a:r>
              <a:rPr lang="en-US" dirty="0" smtClean="0"/>
              <a:t>.</a:t>
            </a:r>
            <a:r>
              <a:rPr lang="en-US" baseline="0" dirty="0" smtClean="0"/>
              <a:t> The instructor can also assess </a:t>
            </a:r>
            <a:r>
              <a:rPr lang="en" dirty="0" smtClean="0"/>
              <a:t>student </a:t>
            </a:r>
            <a:r>
              <a:rPr lang="en" dirty="0"/>
              <a:t>reactions to the instruction session, material taught in class, and the instructor’s teaching techniques</a:t>
            </a:r>
            <a:r>
              <a:rPr lang="en" dirty="0" smtClean="0"/>
              <a:t>.</a:t>
            </a:r>
            <a:r>
              <a:rPr lang="en-US" dirty="0" smtClean="0"/>
              <a:t> By</a:t>
            </a:r>
            <a:r>
              <a:rPr lang="en-US" baseline="0" dirty="0" smtClean="0"/>
              <a:t> using CATs that allow the students to evaluate their own learning, students are active participants in the classroom. According to Angelo and Cross in their book </a:t>
            </a:r>
            <a:r>
              <a:rPr lang="en-US" i="1" baseline="0" dirty="0" smtClean="0"/>
              <a:t>Classroom Assessment Techniques</a:t>
            </a:r>
            <a:r>
              <a:rPr lang="en-US" i="0" baseline="0" dirty="0" smtClean="0"/>
              <a:t>, the more students are engaged and aware of their own learning skills, performance, and habits, the greater their satisfaction will be with their learning, and the more likely they will become life-long learners. We see this as the ultimate goal of library instruction, and the most important piece of classroom assessment. </a:t>
            </a:r>
          </a:p>
          <a:p>
            <a:pPr lvl="0" rtl="0">
              <a:spcBef>
                <a:spcPts val="0"/>
              </a:spcBef>
              <a:buNone/>
            </a:pPr>
            <a:endParaRPr dirty="0"/>
          </a:p>
          <a:p>
            <a:pPr lvl="0" rtl="0">
              <a:spcBef>
                <a:spcPts val="0"/>
              </a:spcBef>
              <a:buNone/>
            </a:pPr>
            <a:r>
              <a:rPr lang="en" dirty="0"/>
              <a:t>What questions are there about anything that </a:t>
            </a:r>
            <a:r>
              <a:rPr lang="en-US" dirty="0" smtClean="0"/>
              <a:t>we</a:t>
            </a:r>
            <a:r>
              <a:rPr lang="en-US" baseline="0" dirty="0" smtClean="0"/>
              <a:t> </a:t>
            </a:r>
            <a:r>
              <a:rPr lang="en" dirty="0" smtClean="0"/>
              <a:t>have </a:t>
            </a:r>
            <a:r>
              <a:rPr lang="en" dirty="0"/>
              <a:t>discussed so far</a:t>
            </a:r>
            <a:r>
              <a:rPr lang="en" dirty="0" smtClean="0"/>
              <a:t>?</a:t>
            </a:r>
            <a:r>
              <a:rPr lang="en-US" dirty="0" smtClean="0"/>
              <a:t> Anyone</a:t>
            </a:r>
            <a:r>
              <a:rPr lang="en-US" baseline="0" dirty="0" smtClean="0"/>
              <a:t> who doesn’t have a complete outline can ask questions now or after the session! </a:t>
            </a:r>
            <a:endParaRPr lang="en-US" dirty="0" smtClean="0"/>
          </a:p>
          <a:p>
            <a:pPr lvl="0" rtl="0">
              <a:spcBef>
                <a:spcPts val="0"/>
              </a:spcBef>
              <a:buNone/>
            </a:pPr>
            <a:endParaRPr lang="en" dirty="0"/>
          </a:p>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To give you all time to reflect and synthesize what we’ve just learned, we’re going to implement another CAT!</a:t>
            </a:r>
          </a:p>
          <a:p>
            <a:pPr marL="0" marR="0" indent="0" algn="l" defTabSz="457200" rtl="0" eaLnBrk="1" fontAlgn="auto" latinLnBrk="0" hangingPunct="1">
              <a:lnSpc>
                <a:spcPct val="100000"/>
              </a:lnSpc>
              <a:spcBef>
                <a:spcPts val="0"/>
              </a:spcBef>
              <a:spcAft>
                <a:spcPts val="0"/>
              </a:spcAft>
              <a:buClrTx/>
              <a:buSzTx/>
              <a:buFontTx/>
              <a:buNone/>
              <a:tabLst/>
              <a:defRPr/>
            </a:pPr>
            <a:endParaRPr lang="e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Right</a:t>
            </a:r>
            <a:r>
              <a:rPr lang="en" baseline="0" dirty="0" smtClean="0"/>
              <a:t> now we are passing around a handout for you to keep. This handout lists some CATs that we discussed today, and some that we believe are particularly useful for information literacy instruction, along with brief descriptions.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 baseline="0" dirty="0" smtClean="0"/>
              <a:t>You’ll use these handouts and your new knowledge to complete a CAT called Think-Pair-Share. T-P-S, like all CATs, is a flexible activity that can be adapted to any classroom situation, but it’s one of my favorites because it encourages self-reflection and group interaction.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 baseline="0" dirty="0" smtClean="0"/>
              <a:t>You’ll start by contemplating, on your own, some specific ways you can use CATs in your own instruction. Refer to the handout for CAT ideas. </a:t>
            </a:r>
          </a:p>
          <a:p>
            <a:pPr marL="0" marR="0" indent="0" algn="l" defTabSz="457200" rtl="0" eaLnBrk="1" fontAlgn="auto" latinLnBrk="0" hangingPunct="1">
              <a:lnSpc>
                <a:spcPct val="100000"/>
              </a:lnSpc>
              <a:spcBef>
                <a:spcPts val="0"/>
              </a:spcBef>
              <a:spcAft>
                <a:spcPts val="0"/>
              </a:spcAft>
              <a:buClrTx/>
              <a:buSzTx/>
              <a:buFontTx/>
              <a:buNone/>
              <a:tabLst/>
              <a:defRPr/>
            </a:pPr>
            <a:endParaRPr lang="e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 baseline="0" dirty="0" smtClean="0"/>
              <a:t>After a few minutes, I’ll prompt you to pair up with the person sitting next to you. Share your ideas for using CATs with eachother, then brainstorm a few pros and cons of CATs as an overall tool based on what we’ve discussed today.</a:t>
            </a:r>
          </a:p>
          <a:p>
            <a:pPr marL="0" marR="0" indent="0" algn="l" defTabSz="457200" rtl="0" eaLnBrk="1" fontAlgn="auto" latinLnBrk="0" hangingPunct="1">
              <a:lnSpc>
                <a:spcPct val="100000"/>
              </a:lnSpc>
              <a:spcBef>
                <a:spcPts val="0"/>
              </a:spcBef>
              <a:spcAft>
                <a:spcPts val="0"/>
              </a:spcAft>
              <a:buClrTx/>
              <a:buSzTx/>
              <a:buFontTx/>
              <a:buNone/>
              <a:tabLst/>
              <a:defRPr/>
            </a:pPr>
            <a:endParaRPr lang="e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 baseline="0" dirty="0" smtClean="0"/>
              <a:t>After that, we’ll call on some pairs to share their ideas and discuss the pros and cons as a large group.</a:t>
            </a:r>
          </a:p>
          <a:p>
            <a:pPr marL="0" marR="0" indent="0" algn="l" defTabSz="457200" rtl="0" eaLnBrk="1" fontAlgn="auto" latinLnBrk="0" hangingPunct="1">
              <a:lnSpc>
                <a:spcPct val="100000"/>
              </a:lnSpc>
              <a:spcBef>
                <a:spcPts val="0"/>
              </a:spcBef>
              <a:spcAft>
                <a:spcPts val="0"/>
              </a:spcAft>
              <a:buClrTx/>
              <a:buSzTx/>
              <a:buFontTx/>
              <a:buNone/>
              <a:tabLst/>
              <a:defRPr/>
            </a:pPr>
            <a:r>
              <a:rPr lang="en" baseline="0" dirty="0" smtClean="0"/>
              <a:t>We’ll give you about 7-8 minutes to complete the T-P-S, and you can get started now!</a:t>
            </a:r>
            <a:endParaRPr lang="en"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GROUP DISCUSSION</a:t>
            </a:r>
            <a:r>
              <a:rPr lang="en-US" baseline="0" dirty="0" smtClean="0"/>
              <a:t> IF THERE IS TIME???</a:t>
            </a:r>
            <a:endParaRPr lang="en" dirty="0" smtClean="0"/>
          </a:p>
          <a:p>
            <a:endParaRPr lang="en-US" dirty="0"/>
          </a:p>
        </p:txBody>
      </p:sp>
    </p:spTree>
    <p:extLst>
      <p:ext uri="{BB962C8B-B14F-4D97-AF65-F5344CB8AC3E}">
        <p14:creationId xmlns:p14="http://schemas.microsoft.com/office/powerpoint/2010/main" val="50557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solidFill>
                  <a:srgbClr val="0B5394"/>
                </a:solidFill>
              </a:rPr>
              <a:t>Before</a:t>
            </a:r>
            <a:r>
              <a:rPr lang="en-US" baseline="0" dirty="0" smtClean="0">
                <a:solidFill>
                  <a:srgbClr val="0B5394"/>
                </a:solidFill>
              </a:rPr>
              <a:t> we close, I wanted to bring your attention to our recommended literature. In preparation for this presentation and in our coursework last Fall, Sarah, Amanda and I read many many articles and books on CATs, and we think these three sources give a great overview of them from different perspectives.</a:t>
            </a:r>
          </a:p>
          <a:p>
            <a:pPr lvl="0" rtl="0">
              <a:spcBef>
                <a:spcPts val="0"/>
              </a:spcBef>
              <a:buNone/>
            </a:pPr>
            <a:endParaRPr lang="en-US" baseline="0" dirty="0" smtClean="0">
              <a:solidFill>
                <a:srgbClr val="0B5394"/>
              </a:solidFill>
            </a:endParaRPr>
          </a:p>
          <a:p>
            <a:pPr lvl="0" rtl="0">
              <a:spcBef>
                <a:spcPts val="0"/>
              </a:spcBef>
              <a:buNone/>
            </a:pPr>
            <a:r>
              <a:rPr lang="en-US" dirty="0" smtClean="0">
                <a:solidFill>
                  <a:srgbClr val="0B5394"/>
                </a:solidFill>
              </a:rPr>
              <a:t>The Angelo and Cross book</a:t>
            </a:r>
            <a:r>
              <a:rPr lang="en-US" baseline="0" dirty="0" smtClean="0">
                <a:solidFill>
                  <a:srgbClr val="0B5394"/>
                </a:solidFill>
              </a:rPr>
              <a:t> that Sarah mentioned is really the </a:t>
            </a:r>
            <a:r>
              <a:rPr lang="en-US" dirty="0" smtClean="0">
                <a:solidFill>
                  <a:srgbClr val="0B5394"/>
                </a:solidFill>
              </a:rPr>
              <a:t>seminal work! Angelo</a:t>
            </a:r>
            <a:r>
              <a:rPr lang="en-US" baseline="0" dirty="0" smtClean="0">
                <a:solidFill>
                  <a:srgbClr val="0B5394"/>
                </a:solidFill>
              </a:rPr>
              <a:t> and Cross created the idea of CATs as a tool, and their book h</a:t>
            </a:r>
            <a:r>
              <a:rPr lang="en-US" dirty="0" smtClean="0">
                <a:solidFill>
                  <a:srgbClr val="0B5394"/>
                </a:solidFill>
              </a:rPr>
              <a:t>as all you might want or need to know</a:t>
            </a:r>
            <a:r>
              <a:rPr lang="en-US" baseline="0" dirty="0" smtClean="0">
                <a:solidFill>
                  <a:srgbClr val="0B5394"/>
                </a:solidFill>
              </a:rPr>
              <a:t> about using CATs.</a:t>
            </a:r>
            <a:endParaRPr lang="en-US" dirty="0" smtClean="0">
              <a:solidFill>
                <a:srgbClr val="0B5394"/>
              </a:solidFill>
            </a:endParaRPr>
          </a:p>
          <a:p>
            <a:pPr lvl="0" rtl="0">
              <a:spcBef>
                <a:spcPts val="0"/>
              </a:spcBef>
              <a:buNone/>
            </a:pPr>
            <a:endParaRPr lang="en-US" dirty="0" smtClean="0">
              <a:solidFill>
                <a:srgbClr val="0B5394"/>
              </a:solidFill>
            </a:endParaRPr>
          </a:p>
          <a:p>
            <a:pPr lvl="0" rtl="0">
              <a:spcBef>
                <a:spcPts val="0"/>
              </a:spcBef>
              <a:buNone/>
            </a:pPr>
            <a:r>
              <a:rPr lang="en-US" dirty="0" smtClean="0">
                <a:solidFill>
                  <a:srgbClr val="0B5394"/>
                </a:solidFill>
              </a:rPr>
              <a:t>The</a:t>
            </a:r>
            <a:r>
              <a:rPr lang="en-US" baseline="0" dirty="0" smtClean="0">
                <a:solidFill>
                  <a:srgbClr val="0B5394"/>
                </a:solidFill>
              </a:rPr>
              <a:t> Simpson-Beck article</a:t>
            </a:r>
            <a:r>
              <a:rPr lang="en-US" dirty="0" smtClean="0">
                <a:solidFill>
                  <a:srgbClr val="0B5394"/>
                </a:solidFill>
              </a:rPr>
              <a:t> is a really interesting article that takes an empirical and quantitative look into whether or not CATs actually affect learning. Her research suggests that CATs do not seem to improve student learning. This is contrary to most literature on CATs that we found, but it seems like a well-researched piece and it is an interesting one to examine while you make your own decisions on CATs and their effectiveness.</a:t>
            </a:r>
          </a:p>
          <a:p>
            <a:pPr lvl="0" rtl="0">
              <a:spcBef>
                <a:spcPts val="0"/>
              </a:spcBef>
              <a:buNone/>
            </a:pPr>
            <a:endParaRPr lang="en-US" dirty="0" smtClean="0">
              <a:solidFill>
                <a:srgbClr val="0B5394"/>
              </a:solidFill>
            </a:endParaRPr>
          </a:p>
          <a:p>
            <a:pPr>
              <a:spcBef>
                <a:spcPts val="0"/>
              </a:spcBef>
              <a:buNone/>
            </a:pPr>
            <a:r>
              <a:rPr lang="en-US" dirty="0" smtClean="0">
                <a:solidFill>
                  <a:srgbClr val="0B5394"/>
                </a:solidFill>
              </a:rPr>
              <a:t>This is an old article, but it is an interesting foil to Simpson-Beck’s. Stewart provides a lot of information about the history of CATs, what CATs are, their principles, how they should/could be implemented, etc. Stewart makes a big case for CATs being very effective tools that all librarians should use. But, like Simpson-Beck notes of most CAT literature, Stewart doesn’t really provide any evidence or research showing this is actually the case.</a:t>
            </a:r>
          </a:p>
          <a:p>
            <a:pPr>
              <a:spcBef>
                <a:spcPts val="0"/>
              </a:spcBef>
              <a:buNone/>
            </a:pPr>
            <a:r>
              <a:rPr lang="en-US" dirty="0" smtClean="0">
                <a:solidFill>
                  <a:srgbClr val="0B5394"/>
                </a:solidFill>
              </a:rPr>
              <a:t/>
            </a:r>
            <a:br>
              <a:rPr lang="en-US" dirty="0" smtClean="0">
                <a:solidFill>
                  <a:srgbClr val="0B5394"/>
                </a:solidFill>
              </a:rPr>
            </a:br>
            <a:r>
              <a:rPr lang="en-US" dirty="0" smtClean="0">
                <a:solidFill>
                  <a:srgbClr val="0B5394"/>
                </a:solidFill>
              </a:rPr>
              <a:t>In the end, you’ll have to decide whether you think CATs are helpful tools, or a waste of time; but these three sources could help you make a more informed decision.</a:t>
            </a:r>
            <a:endParaRPr lang="en-US" dirty="0">
              <a:solidFill>
                <a:srgbClr val="0B5394"/>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Well</a:t>
            </a:r>
            <a:r>
              <a:rPr lang="en-US" baseline="0" dirty="0" smtClean="0"/>
              <a:t> here’s where we start wrapping up our presentation, so let’s go over the main concepts that you should take away. </a:t>
            </a:r>
          </a:p>
          <a:p>
            <a:pPr>
              <a:spcBef>
                <a:spcPts val="0"/>
              </a:spcBef>
              <a:buNone/>
            </a:pPr>
            <a:endParaRPr lang="en-US" baseline="0" dirty="0" smtClean="0"/>
          </a:p>
          <a:p>
            <a:pPr>
              <a:spcBef>
                <a:spcPts val="0"/>
              </a:spcBef>
              <a:buNone/>
            </a:pPr>
            <a:r>
              <a:rPr lang="en-US" baseline="0" dirty="0" smtClean="0"/>
              <a:t>What are CATs?</a:t>
            </a:r>
          </a:p>
          <a:p>
            <a:pPr>
              <a:spcBef>
                <a:spcPts val="0"/>
              </a:spcBef>
              <a:buNone/>
            </a:pPr>
            <a:r>
              <a:rPr lang="en-US" dirty="0" smtClean="0"/>
              <a:t>CATs are flexible, customizable</a:t>
            </a:r>
            <a:r>
              <a:rPr lang="en-US" baseline="0" dirty="0" smtClean="0"/>
              <a:t> in-class assessment tools that can be used in a nearly any class setting.</a:t>
            </a:r>
          </a:p>
          <a:p>
            <a:pPr>
              <a:spcBef>
                <a:spcPts val="0"/>
              </a:spcBef>
              <a:buNone/>
            </a:pPr>
            <a:r>
              <a:rPr lang="en-US" baseline="0" dirty="0" smtClean="0"/>
              <a:t>CATs are beneficial for both the student and the instructor for a variety of reasons; they allow students to engage with material in a low-risk way and allow instructors to get real-time feedback on students’ learning. </a:t>
            </a:r>
          </a:p>
          <a:p>
            <a:pPr>
              <a:spcBef>
                <a:spcPts val="0"/>
              </a:spcBef>
              <a:buNone/>
            </a:pPr>
            <a:r>
              <a:rPr lang="en-US" baseline="0" dirty="0" smtClean="0"/>
              <a:t>CATs also promote better teaching practices by allowing the instructor to reflect on the student responses to his/her own teaching methods and change methods if need be, even in the middle of a class. </a:t>
            </a:r>
          </a:p>
          <a:p>
            <a:pPr>
              <a:spcBef>
                <a:spcPts val="0"/>
              </a:spcBef>
              <a:buNone/>
            </a:pPr>
            <a:r>
              <a:rPr lang="en-US" baseline="0" dirty="0" smtClean="0"/>
              <a:t>And there are many different types of CATs that can assess different aspects of student learning, as Sarah showed us earlier, so the instructor can choose the kind of CAT that would be the best fit. </a:t>
            </a:r>
          </a:p>
          <a:p>
            <a:pPr>
              <a:spcBef>
                <a:spcPts val="0"/>
              </a:spcBef>
              <a:buNone/>
            </a:pPr>
            <a:endParaRPr lang="en-US" baseline="0" dirty="0" smtClean="0"/>
          </a:p>
          <a:p>
            <a:pPr>
              <a:spcBef>
                <a:spcPts val="0"/>
              </a:spcBef>
              <a:buNone/>
            </a:pPr>
            <a:r>
              <a:rPr lang="en-US" baseline="0" dirty="0" smtClean="0"/>
              <a:t>When you’re faced with an instruction session, it is most important to know your content, know your student “audience”, and start with solid learning outcomes. Then, consider how you can customize CATs to your lesson plan. CATs work best when they are tailored to a specific session, and as we demonstrated today they are easily integrated into a lesson and can even be fun.</a:t>
            </a:r>
          </a:p>
          <a:p>
            <a:pPr>
              <a:spcBef>
                <a:spcPts val="0"/>
              </a:spcBef>
              <a:buNone/>
            </a:pPr>
            <a:endParaRPr lang="en-US" baseline="0" dirty="0" smtClean="0"/>
          </a:p>
          <a:p>
            <a:pPr>
              <a:spcBef>
                <a:spcPts val="0"/>
              </a:spcBef>
              <a:buNone/>
            </a:pPr>
            <a:r>
              <a:rPr lang="en-US" dirty="0" smtClean="0"/>
              <a:t>Finally, CATs are</a:t>
            </a:r>
            <a:r>
              <a:rPr lang="en-US" baseline="0" dirty="0" smtClean="0"/>
              <a:t> a way for instructors to close the feedback loop and fully integrate effective assessment into their instruction. CATs allow students to provide feedback and instructors to receive feedback in real-time, making communication between the instructor and the students more efficient and meaningful. CATs also encourage students to take an active role in their own learning and promote self-reflection, which is the hallmark of a life-long learner.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Before we are</a:t>
            </a:r>
            <a:r>
              <a:rPr lang="en-US" baseline="0" dirty="0" smtClean="0"/>
              <a:t> finished with this session, we have one more CAT to complete!</a:t>
            </a:r>
          </a:p>
          <a:p>
            <a:pPr marL="171450" indent="-171450">
              <a:buFont typeface="Arial"/>
              <a:buChar char="•"/>
            </a:pPr>
            <a:r>
              <a:rPr lang="en-US" baseline="0" dirty="0" smtClean="0"/>
              <a:t>This CAT is called the 1 minute paper.</a:t>
            </a:r>
          </a:p>
          <a:p>
            <a:pPr marL="171450" indent="-171450">
              <a:buFont typeface="Arial"/>
              <a:buChar char="•"/>
            </a:pPr>
            <a:r>
              <a:rPr lang="en-US" baseline="0" dirty="0" smtClean="0"/>
              <a:t>We are passing out small sticky notes. Use these to answer the question : </a:t>
            </a:r>
          </a:p>
          <a:p>
            <a:pPr marL="171450" indent="-171450">
              <a:buFont typeface="Arial"/>
              <a:buChar char="•"/>
            </a:pPr>
            <a:r>
              <a:rPr lang="en-US" baseline="0" dirty="0" smtClean="0"/>
              <a:t>What is the most valuable thing you learned today?</a:t>
            </a:r>
          </a:p>
          <a:p>
            <a:pPr marL="171450" indent="-171450">
              <a:buFont typeface="Arial"/>
              <a:buChar char="•"/>
            </a:pPr>
            <a:r>
              <a:rPr lang="en-US" baseline="0" dirty="0" smtClean="0"/>
              <a:t>We will let you know when the minute is up, and</a:t>
            </a:r>
          </a:p>
          <a:p>
            <a:pPr marL="171450" indent="-171450">
              <a:buFont typeface="Arial"/>
              <a:buChar char="•"/>
            </a:pPr>
            <a:r>
              <a:rPr lang="en-US" baseline="0" dirty="0" smtClean="0"/>
              <a:t>Please hand them to us when you leave! </a:t>
            </a:r>
            <a:endParaRPr lang="en-US" dirty="0"/>
          </a:p>
        </p:txBody>
      </p:sp>
    </p:spTree>
    <p:extLst>
      <p:ext uri="{BB962C8B-B14F-4D97-AF65-F5344CB8AC3E}">
        <p14:creationId xmlns:p14="http://schemas.microsoft.com/office/powerpoint/2010/main" val="3516315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Ok the minute is up, papers are finished!</a:t>
            </a:r>
          </a:p>
          <a:p>
            <a:pPr marL="171450" indent="-171450">
              <a:buFont typeface="Arial"/>
              <a:buChar char="•"/>
            </a:pPr>
            <a:r>
              <a:rPr lang="en-US" dirty="0" smtClean="0"/>
              <a:t>Thank you so much!</a:t>
            </a:r>
          </a:p>
          <a:p>
            <a:pPr marL="171450" indent="-171450">
              <a:buFont typeface="Arial"/>
              <a:buChar char="•"/>
            </a:pPr>
            <a:r>
              <a:rPr lang="en-US" dirty="0" smtClean="0"/>
              <a:t>We hope you enjoyed our session!</a:t>
            </a:r>
          </a:p>
          <a:p>
            <a:pPr marL="171450" indent="-171450">
              <a:buFont typeface="Arial"/>
              <a:buChar char="•"/>
            </a:pPr>
            <a:r>
              <a:rPr lang="en-US" smtClean="0"/>
              <a:t>Please</a:t>
            </a:r>
            <a:r>
              <a:rPr lang="en-US" baseline="0" smtClean="0"/>
              <a:t> feel free to contact us if you have any questions!</a:t>
            </a:r>
            <a:endParaRPr lang="en-US" dirty="0"/>
          </a:p>
        </p:txBody>
      </p:sp>
    </p:spTree>
    <p:extLst>
      <p:ext uri="{BB962C8B-B14F-4D97-AF65-F5344CB8AC3E}">
        <p14:creationId xmlns:p14="http://schemas.microsoft.com/office/powerpoint/2010/main" val="265304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rtl="0">
              <a:spcBef>
                <a:spcPts val="0"/>
              </a:spcBef>
              <a:buClr>
                <a:schemeClr val="dk1"/>
              </a:buClr>
              <a:buSzPct val="100000"/>
              <a:buFont typeface="Arial"/>
              <a:buNone/>
            </a:pPr>
            <a:r>
              <a:rPr lang="en" dirty="0" smtClean="0">
                <a:solidFill>
                  <a:schemeClr val="dk1"/>
                </a:solidFill>
              </a:rPr>
              <a:t>Before we begin, we would like everyone to complete this short questionnaire just to gauge you knowledge of CATs.</a:t>
            </a:r>
          </a:p>
          <a:p>
            <a:pPr lvl="0" rtl="0">
              <a:spcBef>
                <a:spcPts val="0"/>
              </a:spcBef>
              <a:buClr>
                <a:schemeClr val="dk1"/>
              </a:buClr>
              <a:buSzPct val="100000"/>
              <a:buFont typeface="Arial"/>
              <a:buNone/>
            </a:pPr>
            <a:endParaRPr lang="en" dirty="0" smtClean="0">
              <a:solidFill>
                <a:schemeClr val="dk1"/>
              </a:solidFill>
            </a:endParaRPr>
          </a:p>
          <a:p>
            <a:pPr lvl="0" rtl="0">
              <a:spcBef>
                <a:spcPts val="0"/>
              </a:spcBef>
              <a:buClr>
                <a:schemeClr val="dk1"/>
              </a:buClr>
              <a:buSzPct val="100000"/>
              <a:buFont typeface="Arial"/>
              <a:buNone/>
            </a:pPr>
            <a:r>
              <a:rPr lang="en" dirty="0" smtClean="0">
                <a:solidFill>
                  <a:schemeClr val="dk1"/>
                </a:solidFill>
              </a:rPr>
              <a:t>We’ll give you a couple</a:t>
            </a:r>
            <a:r>
              <a:rPr lang="en" baseline="0" dirty="0" smtClean="0">
                <a:solidFill>
                  <a:schemeClr val="dk1"/>
                </a:solidFill>
              </a:rPr>
              <a:t> of </a:t>
            </a:r>
            <a:r>
              <a:rPr lang="en" dirty="0" smtClean="0">
                <a:solidFill>
                  <a:schemeClr val="dk1"/>
                </a:solidFill>
              </a:rPr>
              <a:t>minutes to look it over and complete, then we will go over the answers. </a:t>
            </a:r>
          </a:p>
          <a:p>
            <a:pPr lvl="0" rtl="0">
              <a:spcBef>
                <a:spcPts val="0"/>
              </a:spcBef>
              <a:buClr>
                <a:schemeClr val="dk1"/>
              </a:buClr>
              <a:buSzPct val="100000"/>
              <a:buFont typeface="Arial"/>
              <a:buNone/>
            </a:pPr>
            <a:endParaRPr lang="en" dirty="0" smtClean="0">
              <a:solidFill>
                <a:schemeClr val="dk1"/>
              </a:solidFill>
            </a:endParaRPr>
          </a:p>
          <a:p>
            <a:pPr lvl="0" rtl="0">
              <a:spcBef>
                <a:spcPts val="0"/>
              </a:spcBef>
              <a:buClr>
                <a:schemeClr val="dk1"/>
              </a:buClr>
              <a:buSzPct val="100000"/>
              <a:buFont typeface="Arial"/>
              <a:buNone/>
            </a:pPr>
            <a:r>
              <a:rPr lang="en" dirty="0" smtClean="0">
                <a:solidFill>
                  <a:schemeClr val="dk1"/>
                </a:solidFill>
              </a:rPr>
              <a:t>Here</a:t>
            </a:r>
            <a:r>
              <a:rPr lang="en" baseline="0" dirty="0" smtClean="0">
                <a:solidFill>
                  <a:schemeClr val="dk1"/>
                </a:solidFill>
              </a:rPr>
              <a:t> are the answers – don’t worry if you didn’t get 100%! We will explain more throughout the presentation! </a:t>
            </a:r>
            <a:r>
              <a:rPr lang="en" dirty="0" smtClean="0">
                <a:solidFill>
                  <a:schemeClr val="dk1"/>
                </a:solidFill>
              </a:rPr>
              <a:t> </a:t>
            </a:r>
          </a:p>
          <a:p>
            <a:pPr>
              <a:spcBef>
                <a:spcPts val="0"/>
              </a:spcBef>
              <a:buNone/>
            </a:pPr>
            <a:endParaRPr lang="en" dirty="0" smtClean="0"/>
          </a:p>
          <a:p>
            <a:pPr>
              <a:spcBef>
                <a:spcPts val="0"/>
              </a:spcBef>
              <a:buNone/>
            </a:pPr>
            <a:r>
              <a:rPr lang="en" dirty="0" smtClean="0"/>
              <a:t>SHOULD WE</a:t>
            </a:r>
            <a:r>
              <a:rPr lang="en" baseline="0" dirty="0" smtClean="0"/>
              <a:t> WRITE THESE DOWN ON A WHITE BOARD IF AVAILABLE? I CREATED A SLIDE WITH ANSWERS --- TO KEEP OR NOT TO KEEP??</a:t>
            </a:r>
            <a:endParaRPr lang="en" dirty="0" smtClean="0"/>
          </a:p>
          <a:p>
            <a:endParaRPr lang="en-US" dirty="0"/>
          </a:p>
          <a:p>
            <a:r>
              <a:rPr lang="en-US" dirty="0"/>
              <a:t>----- Meeting Notes (6/17/14 21:46) -----</a:t>
            </a:r>
          </a:p>
          <a:p>
            <a:r>
              <a:rPr lang="en-US" dirty="0"/>
              <a:t>Wait one minute to see where people are, then click slide to reveal answers. </a:t>
            </a:r>
          </a:p>
        </p:txBody>
      </p:sp>
    </p:spTree>
    <p:extLst>
      <p:ext uri="{BB962C8B-B14F-4D97-AF65-F5344CB8AC3E}">
        <p14:creationId xmlns:p14="http://schemas.microsoft.com/office/powerpoint/2010/main" val="111001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What </a:t>
            </a:r>
            <a:r>
              <a:rPr lang="en" dirty="0" smtClean="0"/>
              <a:t>you </a:t>
            </a:r>
            <a:r>
              <a:rPr lang="en" dirty="0"/>
              <a:t>just completed was something known as a Background Knowledge </a:t>
            </a:r>
            <a:r>
              <a:rPr lang="en" dirty="0" smtClean="0"/>
              <a:t>Probe</a:t>
            </a:r>
            <a:r>
              <a:rPr lang="en-US" dirty="0" smtClean="0"/>
              <a:t>:</a:t>
            </a:r>
            <a:r>
              <a:rPr lang="en-US" baseline="0" dirty="0" smtClean="0"/>
              <a:t> </a:t>
            </a:r>
            <a:endParaRPr lang="en-US" dirty="0" smtClean="0"/>
          </a:p>
          <a:p>
            <a:pPr marL="171450" lvl="0" indent="-171450" rtl="0">
              <a:spcBef>
                <a:spcPts val="0"/>
              </a:spcBef>
              <a:buFont typeface="Arial"/>
              <a:buChar char="•"/>
            </a:pPr>
            <a:r>
              <a:rPr lang="en-US" dirty="0" smtClean="0"/>
              <a:t>Assesses</a:t>
            </a:r>
            <a:r>
              <a:rPr lang="en" dirty="0" smtClean="0"/>
              <a:t> </a:t>
            </a:r>
            <a:r>
              <a:rPr lang="en" dirty="0"/>
              <a:t>student’s knowledge on a subject before it is taught </a:t>
            </a:r>
            <a:endParaRPr lang="en-US" dirty="0" smtClean="0"/>
          </a:p>
          <a:p>
            <a:pPr marL="171450" lvl="0" indent="-171450" rtl="0">
              <a:spcBef>
                <a:spcPts val="0"/>
              </a:spcBef>
              <a:buFont typeface="Arial"/>
              <a:buChar char="•"/>
            </a:pPr>
            <a:r>
              <a:rPr lang="en-US" dirty="0" smtClean="0"/>
              <a:t>And familiarize themselves </a:t>
            </a:r>
            <a:r>
              <a:rPr lang="en" dirty="0" smtClean="0"/>
              <a:t>what </a:t>
            </a:r>
            <a:r>
              <a:rPr lang="en" dirty="0"/>
              <a:t>they are about to </a:t>
            </a:r>
            <a:r>
              <a:rPr lang="en" dirty="0" smtClean="0"/>
              <a:t>learn</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G</a:t>
            </a:r>
            <a:r>
              <a:rPr lang="en" dirty="0" smtClean="0"/>
              <a:t>ives the instructor a foundation from which to build</a:t>
            </a:r>
            <a:endParaRPr lang="en-US" dirty="0" smtClean="0"/>
          </a:p>
          <a:p>
            <a:pPr marL="171450" lvl="0" indent="-171450" rtl="0">
              <a:spcBef>
                <a:spcPts val="0"/>
              </a:spcBef>
              <a:buFont typeface="Arial"/>
              <a:buChar char="•"/>
            </a:pPr>
            <a:r>
              <a:rPr lang="en-US" dirty="0" smtClean="0"/>
              <a:t>And helps</a:t>
            </a:r>
            <a:r>
              <a:rPr lang="en-US" baseline="0" dirty="0" smtClean="0"/>
              <a:t> </a:t>
            </a:r>
            <a:r>
              <a:rPr lang="en" dirty="0" smtClean="0"/>
              <a:t>narrow </a:t>
            </a:r>
            <a:r>
              <a:rPr lang="en" dirty="0"/>
              <a:t>down </a:t>
            </a:r>
            <a:r>
              <a:rPr lang="en-US" dirty="0" smtClean="0"/>
              <a:t>content to be taught </a:t>
            </a:r>
            <a:r>
              <a:rPr lang="en" dirty="0" smtClean="0"/>
              <a:t>so </a:t>
            </a:r>
            <a:r>
              <a:rPr lang="en" dirty="0"/>
              <a:t>that he or she is not teaching students what they already </a:t>
            </a:r>
            <a:r>
              <a:rPr lang="en" dirty="0" smtClean="0"/>
              <a:t>know </a:t>
            </a:r>
            <a:endParaRPr lang="en-US" dirty="0" smtClean="0"/>
          </a:p>
          <a:p>
            <a:pPr marL="171450" lvl="0" indent="-171450" rtl="0">
              <a:spcBef>
                <a:spcPts val="0"/>
              </a:spcBef>
              <a:buFont typeface="Arial"/>
              <a:buChar char="•"/>
            </a:pPr>
            <a:r>
              <a:rPr lang="en" dirty="0" smtClean="0"/>
              <a:t>The </a:t>
            </a:r>
            <a:r>
              <a:rPr lang="en" dirty="0"/>
              <a:t>instructor can also </a:t>
            </a:r>
            <a:r>
              <a:rPr lang="en" dirty="0" smtClean="0"/>
              <a:t>make </a:t>
            </a:r>
            <a:r>
              <a:rPr lang="en" dirty="0"/>
              <a:t>connections between prior knowledge of the subject and new </a:t>
            </a:r>
            <a:r>
              <a:rPr lang="en-US" dirty="0" smtClean="0"/>
              <a:t>info</a:t>
            </a:r>
            <a:r>
              <a:rPr lang="en-US" baseline="0" dirty="0" smtClean="0"/>
              <a:t> being introduced that session</a:t>
            </a:r>
            <a:r>
              <a:rPr lang="en" dirty="0" smtClean="0"/>
              <a:t>.</a:t>
            </a:r>
            <a:endParaRPr lang="en" dirty="0"/>
          </a:p>
          <a:p>
            <a:pPr marL="0" lvl="0" indent="0" rtl="0">
              <a:spcBef>
                <a:spcPts val="0"/>
              </a:spcBef>
              <a:buFont typeface="Arial"/>
              <a:buNone/>
            </a:pPr>
            <a:endParaRPr dirty="0"/>
          </a:p>
          <a:p>
            <a:pPr marL="171450" indent="-171450">
              <a:spcBef>
                <a:spcPts val="0"/>
              </a:spcBef>
              <a:buFont typeface="Arial"/>
              <a:buChar char="•"/>
            </a:pPr>
            <a:r>
              <a:rPr lang="en-US" dirty="0" smtClean="0"/>
              <a:t>CATs can</a:t>
            </a:r>
            <a:r>
              <a:rPr lang="en-US" baseline="0" dirty="0" smtClean="0"/>
              <a:t> be adaptable and simple as our example was not very long or difficult. </a:t>
            </a:r>
          </a:p>
          <a:p>
            <a:pPr marL="171450" indent="-171450">
              <a:spcBef>
                <a:spcPts val="0"/>
              </a:spcBef>
              <a:buFont typeface="Arial"/>
              <a:buChar char="•"/>
            </a:pPr>
            <a:r>
              <a:rPr lang="en" dirty="0" smtClean="0"/>
              <a:t>We </a:t>
            </a:r>
            <a:r>
              <a:rPr lang="en" dirty="0"/>
              <a:t>will </a:t>
            </a:r>
            <a:r>
              <a:rPr lang="en-US" dirty="0" smtClean="0"/>
              <a:t>also </a:t>
            </a:r>
            <a:r>
              <a:rPr lang="en" dirty="0" smtClean="0"/>
              <a:t>use </a:t>
            </a:r>
            <a:r>
              <a:rPr lang="en" dirty="0"/>
              <a:t>this CAT and compare it to another assessment at the end of the class to see what you learned from our instruction </a:t>
            </a:r>
            <a:r>
              <a:rPr lang="en" dirty="0" smtClean="0"/>
              <a:t>today</a:t>
            </a:r>
            <a:r>
              <a:rPr lang="en-US"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As</a:t>
            </a:r>
            <a:r>
              <a:rPr lang="en-US" baseline="0" dirty="0" smtClean="0"/>
              <a:t> you will see, </a:t>
            </a:r>
            <a:r>
              <a:rPr lang="en-US" dirty="0" smtClean="0"/>
              <a:t>you can use more than one CAT per class.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Doing so is helpful because the instructor then has evidence of students’ progress throughout the class to compare</a:t>
            </a:r>
          </a:p>
          <a:p>
            <a:pPr marL="171450" indent="-171450">
              <a:spcBef>
                <a:spcPts val="0"/>
              </a:spcBef>
              <a:buFont typeface="Arial"/>
              <a:buChar char="•"/>
            </a:pPr>
            <a:r>
              <a:rPr lang="en-US" baseline="0" dirty="0" smtClean="0"/>
              <a:t>Something that you can do in your instruction as an informal pre/post test. </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rtl="0">
              <a:spcBef>
                <a:spcPts val="0"/>
              </a:spcBef>
              <a:buFont typeface="Arial"/>
              <a:buChar char="•"/>
            </a:pPr>
            <a:r>
              <a:rPr lang="en-US" dirty="0" smtClean="0"/>
              <a:t>Today we are going to discuss</a:t>
            </a:r>
            <a:r>
              <a:rPr lang="en-US" baseline="0" dirty="0" smtClean="0"/>
              <a:t> CATs and the </a:t>
            </a:r>
            <a:r>
              <a:rPr lang="en" dirty="0" smtClean="0"/>
              <a:t>variety </a:t>
            </a:r>
            <a:r>
              <a:rPr lang="en" dirty="0"/>
              <a:t>of techniques that can be used to assess </a:t>
            </a:r>
            <a:r>
              <a:rPr lang="en" dirty="0" smtClean="0"/>
              <a:t>student </a:t>
            </a:r>
            <a:r>
              <a:rPr lang="en" dirty="0"/>
              <a:t>learning in the classroom. </a:t>
            </a:r>
            <a:endParaRPr lang="en-US" dirty="0" smtClean="0"/>
          </a:p>
          <a:p>
            <a:pPr marL="171450" indent="-171450" rtl="0">
              <a:spcBef>
                <a:spcPts val="0"/>
              </a:spcBef>
              <a:buFont typeface="Arial"/>
              <a:buChar char="•"/>
            </a:pPr>
            <a:r>
              <a:rPr lang="en-US" dirty="0" smtClean="0"/>
              <a:t>We will</a:t>
            </a:r>
            <a:r>
              <a:rPr lang="en-US" baseline="0" dirty="0" smtClean="0"/>
              <a:t> discuss why they are valuable, and which techniques assess different types of learning. </a:t>
            </a:r>
            <a:endParaRPr lang="en-US" dirty="0" smtClean="0"/>
          </a:p>
          <a:p>
            <a:pPr marL="171450" indent="-171450" rtl="0">
              <a:spcBef>
                <a:spcPts val="0"/>
              </a:spcBef>
              <a:buFont typeface="Arial"/>
              <a:buChar char="•"/>
            </a:pPr>
            <a:r>
              <a:rPr lang="en" dirty="0" smtClean="0"/>
              <a:t>We will</a:t>
            </a:r>
            <a:r>
              <a:rPr lang="en-US" dirty="0" smtClean="0"/>
              <a:t> also continue to</a:t>
            </a:r>
            <a:r>
              <a:rPr lang="en" dirty="0" smtClean="0"/>
              <a:t> </a:t>
            </a:r>
            <a:r>
              <a:rPr lang="en" dirty="0"/>
              <a:t>demonstrate various CATs throughout the presentation, and at the end you will leave with some takeaways </a:t>
            </a:r>
            <a:r>
              <a:rPr lang="en" dirty="0" smtClean="0"/>
              <a:t>about </a:t>
            </a:r>
            <a:r>
              <a:rPr lang="en" dirty="0"/>
              <a:t>what we talked </a:t>
            </a:r>
            <a:r>
              <a:rPr lang="en" dirty="0" smtClean="0"/>
              <a:t>about</a:t>
            </a:r>
            <a:r>
              <a:rPr lang="en-US" dirty="0" smtClean="0"/>
              <a:t>,</a:t>
            </a:r>
            <a:r>
              <a:rPr lang="en-US" baseline="0" dirty="0" smtClean="0"/>
              <a:t> and you will all be CAT experts!</a:t>
            </a:r>
            <a:r>
              <a:rPr lang="en" dirty="0" smtClean="0"/>
              <a:t> </a:t>
            </a:r>
            <a:endParaRPr dirty="0"/>
          </a:p>
          <a:p>
            <a:pPr marL="171450" indent="-171450">
              <a:spcBef>
                <a:spcPts val="0"/>
              </a:spcBef>
              <a:buFont typeface="Arial"/>
              <a:buChar char="•"/>
            </a:pPr>
            <a:r>
              <a:rPr lang="en" dirty="0"/>
              <a:t>Also during the presentation, please feel free to ask questions at anytime - and we will have some time for discussion </a:t>
            </a:r>
            <a:r>
              <a:rPr lang="en-US" dirty="0" smtClean="0"/>
              <a:t>at the end about how</a:t>
            </a:r>
            <a:r>
              <a:rPr lang="en-US" baseline="0" dirty="0" smtClean="0"/>
              <a:t> you might be able to use CATs in your own work</a:t>
            </a:r>
            <a:r>
              <a:rPr lang="en" dirty="0" smtClean="0"/>
              <a:t>. </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buFont typeface="Arial"/>
              <a:buChar char="•"/>
            </a:pPr>
            <a:r>
              <a:rPr lang="en-US" sz="1100" kern="1200" dirty="0" smtClean="0">
                <a:solidFill>
                  <a:schemeClr val="tx1"/>
                </a:solidFill>
                <a:effectLst/>
                <a:latin typeface="+mn-lt"/>
                <a:ea typeface="+mn-ea"/>
                <a:cs typeface="+mn-cs"/>
              </a:rPr>
              <a:t>What is a CAT? </a:t>
            </a:r>
          </a:p>
          <a:p>
            <a:pPr marL="628650" lvl="1" indent="-171450">
              <a:buFont typeface="Arial"/>
              <a:buChar char="•"/>
            </a:pPr>
            <a:r>
              <a:rPr lang="en-US" sz="1100" kern="1200" dirty="0" smtClean="0">
                <a:solidFill>
                  <a:schemeClr val="tx1"/>
                </a:solidFill>
                <a:effectLst/>
                <a:latin typeface="+mn-lt"/>
                <a:ea typeface="+mn-ea"/>
                <a:cs typeface="+mn-cs"/>
              </a:rPr>
              <a:t>Designed to help instructors measure what students are learning in class </a:t>
            </a:r>
          </a:p>
          <a:p>
            <a:pPr marL="628650" lvl="1" indent="-171450">
              <a:buFont typeface="Arial"/>
              <a:buChar char="•"/>
            </a:pPr>
            <a:r>
              <a:rPr lang="en-US" sz="1100" kern="1200" dirty="0" smtClean="0">
                <a:solidFill>
                  <a:schemeClr val="tx1"/>
                </a:solidFill>
                <a:effectLst/>
                <a:latin typeface="+mn-lt"/>
                <a:ea typeface="+mn-ea"/>
                <a:cs typeface="+mn-cs"/>
              </a:rPr>
              <a:t>And how well they are learning the content</a:t>
            </a:r>
          </a:p>
          <a:p>
            <a:pPr marL="628650" lvl="1" indent="-171450">
              <a:buFont typeface="Arial"/>
              <a:buChar char="•"/>
            </a:pPr>
            <a:r>
              <a:rPr lang="en-US" sz="1100" kern="1200" dirty="0" smtClean="0">
                <a:solidFill>
                  <a:schemeClr val="tx1"/>
                </a:solidFill>
                <a:effectLst/>
                <a:latin typeface="+mn-lt"/>
                <a:ea typeface="+mn-ea"/>
                <a:cs typeface="+mn-cs"/>
              </a:rPr>
              <a:t>Goal:</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empower both the instructor and the student to improve the quality of teaching</a:t>
            </a:r>
            <a:r>
              <a:rPr lang="en-US" sz="1100" kern="1200" baseline="0" dirty="0" smtClean="0">
                <a:solidFill>
                  <a:schemeClr val="tx1"/>
                </a:solidFill>
                <a:effectLst/>
                <a:latin typeface="+mn-lt"/>
                <a:ea typeface="+mn-ea"/>
                <a:cs typeface="+mn-cs"/>
              </a:rPr>
              <a:t> and</a:t>
            </a:r>
            <a:r>
              <a:rPr lang="en-US" sz="1100" kern="1200" dirty="0" smtClean="0">
                <a:solidFill>
                  <a:schemeClr val="tx1"/>
                </a:solidFill>
                <a:effectLst/>
                <a:latin typeface="+mn-lt"/>
                <a:ea typeface="+mn-ea"/>
                <a:cs typeface="+mn-cs"/>
              </a:rPr>
              <a:t> learning in the classroom. </a:t>
            </a:r>
          </a:p>
          <a:p>
            <a:pPr marL="171450" indent="-171450">
              <a:buFont typeface="Arial"/>
              <a:buChar char="•"/>
            </a:pPr>
            <a:endParaRPr lang="en-US" sz="1100" kern="1200" dirty="0" smtClean="0">
              <a:solidFill>
                <a:schemeClr val="tx1"/>
              </a:solidFill>
              <a:effectLst/>
              <a:latin typeface="+mn-lt"/>
              <a:ea typeface="+mn-ea"/>
              <a:cs typeface="+mn-cs"/>
            </a:endParaRPr>
          </a:p>
          <a:p>
            <a:pPr marL="171450" indent="-171450">
              <a:buFont typeface="Arial"/>
              <a:buChar char="•"/>
            </a:pPr>
            <a:r>
              <a:rPr lang="en-US" sz="1100" kern="1200" dirty="0" smtClean="0">
                <a:solidFill>
                  <a:schemeClr val="tx1"/>
                </a:solidFill>
                <a:effectLst/>
                <a:latin typeface="+mn-lt"/>
                <a:ea typeface="+mn-ea"/>
                <a:cs typeface="+mn-cs"/>
              </a:rPr>
              <a:t>CATs reinforce</a:t>
            </a:r>
            <a:r>
              <a:rPr lang="en-US" sz="1100" kern="1200" baseline="0" dirty="0" smtClean="0">
                <a:solidFill>
                  <a:schemeClr val="tx1"/>
                </a:solidFill>
                <a:effectLst/>
                <a:latin typeface="+mn-lt"/>
                <a:ea typeface="+mn-ea"/>
                <a:cs typeface="+mn-cs"/>
              </a:rPr>
              <a:t> student learning:</a:t>
            </a:r>
          </a:p>
          <a:p>
            <a:pPr marL="628650" lvl="1" indent="-171450">
              <a:buFont typeface="Arial"/>
              <a:buChar char="•"/>
            </a:pPr>
            <a:r>
              <a:rPr lang="en-US" sz="1100" kern="1200" baseline="0" dirty="0" smtClean="0">
                <a:solidFill>
                  <a:schemeClr val="tx1"/>
                </a:solidFill>
                <a:effectLst/>
                <a:latin typeface="+mn-lt"/>
                <a:ea typeface="+mn-ea"/>
                <a:cs typeface="+mn-cs"/>
              </a:rPr>
              <a:t>By focusing student attention on the most important elements of the course, or instruction session; </a:t>
            </a:r>
          </a:p>
          <a:p>
            <a:pPr marL="628650" lvl="1" indent="-171450">
              <a:buFont typeface="Arial"/>
              <a:buChar char="•"/>
            </a:pPr>
            <a:r>
              <a:rPr lang="en-US" sz="1100" kern="1200" baseline="0" dirty="0" smtClean="0">
                <a:solidFill>
                  <a:schemeClr val="tx1"/>
                </a:solidFill>
                <a:effectLst/>
                <a:latin typeface="+mn-lt"/>
                <a:ea typeface="+mn-ea"/>
                <a:cs typeface="+mn-cs"/>
              </a:rPr>
              <a:t>By providing additional practice for students in learning and thinking skills,</a:t>
            </a:r>
          </a:p>
          <a:p>
            <a:pPr marL="628650" lvl="1" indent="-171450">
              <a:buFont typeface="Arial"/>
              <a:buChar char="•"/>
            </a:pPr>
            <a:r>
              <a:rPr lang="en-US" sz="1100" kern="1200" baseline="0" dirty="0" smtClean="0">
                <a:solidFill>
                  <a:schemeClr val="tx1"/>
                </a:solidFill>
                <a:effectLst/>
                <a:latin typeface="+mn-lt"/>
                <a:ea typeface="+mn-ea"/>
                <a:cs typeface="+mn-cs"/>
              </a:rPr>
              <a:t>Training students to become self-aware, self-assessing, and independent learners. </a:t>
            </a:r>
          </a:p>
          <a:p>
            <a:pPr marL="171450" indent="-171450">
              <a:buFont typeface="Arial"/>
              <a:buChar char="•"/>
            </a:pPr>
            <a:endParaRPr lang="en-US" sz="1100" kern="1200" baseline="0" dirty="0" smtClean="0">
              <a:solidFill>
                <a:schemeClr val="tx1"/>
              </a:solidFill>
              <a:effectLst/>
              <a:latin typeface="+mn-lt"/>
              <a:ea typeface="+mn-ea"/>
              <a:cs typeface="+mn-cs"/>
            </a:endParaRPr>
          </a:p>
          <a:p>
            <a:pPr marL="171450" indent="-171450">
              <a:buFont typeface="Arial"/>
              <a:buChar char="•"/>
            </a:pPr>
            <a:r>
              <a:rPr lang="en-US" sz="1100" kern="1200" baseline="0" dirty="0" smtClean="0">
                <a:solidFill>
                  <a:schemeClr val="tx1"/>
                </a:solidFill>
                <a:effectLst/>
                <a:latin typeface="+mn-lt"/>
                <a:ea typeface="+mn-ea"/>
                <a:cs typeface="+mn-cs"/>
              </a:rPr>
              <a:t>CATs do not require:</a:t>
            </a:r>
          </a:p>
          <a:p>
            <a:pPr marL="628650" lvl="1" indent="-171450">
              <a:buFont typeface="Arial"/>
              <a:buChar char="•"/>
            </a:pPr>
            <a:r>
              <a:rPr lang="en-US" sz="1100" kern="1200" baseline="0" dirty="0" smtClean="0">
                <a:solidFill>
                  <a:schemeClr val="tx1"/>
                </a:solidFill>
                <a:effectLst/>
                <a:latin typeface="+mn-lt"/>
                <a:ea typeface="+mn-ea"/>
                <a:cs typeface="+mn-cs"/>
              </a:rPr>
              <a:t>Specialized or formal training of the instructor. </a:t>
            </a:r>
          </a:p>
          <a:p>
            <a:pPr marL="628650" lvl="1" indent="-171450">
              <a:buFont typeface="Arial"/>
              <a:buChar char="•"/>
            </a:pPr>
            <a:r>
              <a:rPr lang="en-US" sz="1100" kern="1200" baseline="0" dirty="0" smtClean="0">
                <a:solidFill>
                  <a:schemeClr val="tx1"/>
                </a:solidFill>
                <a:effectLst/>
                <a:latin typeface="+mn-lt"/>
                <a:ea typeface="+mn-ea"/>
                <a:cs typeface="+mn-cs"/>
              </a:rPr>
              <a:t>informal techniques used to inform and improve teaching. </a:t>
            </a:r>
          </a:p>
          <a:p>
            <a:pPr marL="628650" lvl="1" indent="-171450">
              <a:buFont typeface="Arial"/>
              <a:buChar char="•"/>
            </a:pPr>
            <a:r>
              <a:rPr lang="en-US" sz="1100" kern="1200" baseline="0" dirty="0" smtClean="0">
                <a:solidFill>
                  <a:schemeClr val="tx1"/>
                </a:solidFill>
                <a:effectLst/>
                <a:latin typeface="+mn-lt"/>
                <a:ea typeface="+mn-ea"/>
                <a:cs typeface="+mn-cs"/>
              </a:rPr>
              <a:t>Instructors only need to have a detailed knowledge of the discipline, a dedication to teaching and the motivation to improve. </a:t>
            </a:r>
            <a:endParaRPr lang="en-US" sz="1100" kern="1200" dirty="0" smtClean="0">
              <a:solidFill>
                <a:schemeClr val="tx1"/>
              </a:solidFill>
              <a:effectLst/>
              <a:latin typeface="+mn-lt"/>
              <a:ea typeface="+mn-ea"/>
              <a:cs typeface="+mn-cs"/>
            </a:endParaRPr>
          </a:p>
          <a:p>
            <a:pPr lvl="0" rt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sz="1100" kern="1200" dirty="0" smtClean="0">
                <a:solidFill>
                  <a:schemeClr val="tx1"/>
                </a:solidFill>
                <a:effectLst/>
                <a:latin typeface="+mn-lt"/>
                <a:ea typeface="+mn-ea"/>
                <a:cs typeface="+mn-cs"/>
              </a:rPr>
              <a:t>Classroom</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assessment techniques are learner centered, and</a:t>
            </a:r>
            <a:r>
              <a:rPr lang="en-US" sz="1100" kern="1200" baseline="0" dirty="0" smtClean="0">
                <a:solidFill>
                  <a:schemeClr val="tx1"/>
                </a:solidFill>
                <a:effectLst/>
                <a:latin typeface="+mn-lt"/>
                <a:ea typeface="+mn-ea"/>
                <a:cs typeface="+mn-cs"/>
              </a:rPr>
              <a:t> teacher directed, thus focusing on what the student is learning not how the instructor is teaching</a:t>
            </a:r>
            <a:r>
              <a:rPr lang="en-US" sz="1100" kern="1200" dirty="0" smtClean="0">
                <a:solidFill>
                  <a:schemeClr val="tx1"/>
                </a:solidFill>
                <a:effectLst/>
                <a:latin typeface="+mn-lt"/>
                <a:ea typeface="+mn-ea"/>
                <a:cs typeface="+mn-cs"/>
              </a:rPr>
              <a:t>. </a:t>
            </a:r>
          </a:p>
          <a:p>
            <a:pPr marL="171450" indent="-171450">
              <a:buFont typeface="Arial"/>
              <a:buChar char="•"/>
            </a:pPr>
            <a:r>
              <a:rPr lang="en-US" sz="1100" kern="1200" dirty="0" smtClean="0">
                <a:solidFill>
                  <a:schemeClr val="tx1"/>
                </a:solidFill>
                <a:effectLst/>
                <a:latin typeface="+mn-lt"/>
                <a:ea typeface="+mn-ea"/>
                <a:cs typeface="+mn-cs"/>
              </a:rPr>
              <a:t>The instructor can</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sharpen the focus of the instruction session</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specifically on student learning</a:t>
            </a:r>
            <a:r>
              <a:rPr lang="en-US" sz="1100" kern="1200" baseline="0" dirty="0" smtClean="0">
                <a:solidFill>
                  <a:schemeClr val="tx1"/>
                </a:solidFill>
                <a:effectLst/>
                <a:latin typeface="+mn-lt"/>
                <a:ea typeface="+mn-ea"/>
                <a:cs typeface="+mn-cs"/>
              </a:rPr>
              <a:t> by asking </a:t>
            </a:r>
            <a:r>
              <a:rPr lang="en-US" sz="1100" kern="1200" dirty="0" smtClean="0">
                <a:solidFill>
                  <a:schemeClr val="tx1"/>
                </a:solidFill>
                <a:effectLst/>
                <a:latin typeface="+mn-lt"/>
                <a:ea typeface="+mn-ea"/>
                <a:cs typeface="+mn-cs"/>
              </a:rPr>
              <a:t>three questions:</a:t>
            </a:r>
          </a:p>
          <a:p>
            <a:pPr marL="171450" indent="-171450">
              <a:buFont typeface="Arial"/>
              <a:buChar char="•"/>
            </a:pPr>
            <a:endParaRPr lang="en-US" sz="1100" kern="1200" dirty="0" smtClean="0">
              <a:solidFill>
                <a:schemeClr val="tx1"/>
              </a:solidFill>
              <a:effectLst/>
              <a:latin typeface="+mn-lt"/>
              <a:ea typeface="+mn-ea"/>
              <a:cs typeface="+mn-cs"/>
            </a:endParaRPr>
          </a:p>
          <a:p>
            <a:pPr marL="628650" lvl="1" indent="-171450">
              <a:buFont typeface="Arial"/>
              <a:buChar char="•"/>
            </a:pPr>
            <a:r>
              <a:rPr lang="en-US" sz="1100" kern="1200" dirty="0" smtClean="0">
                <a:solidFill>
                  <a:schemeClr val="tx1"/>
                </a:solidFill>
                <a:effectLst/>
                <a:latin typeface="+mn-lt"/>
                <a:ea typeface="+mn-ea"/>
                <a:cs typeface="+mn-cs"/>
              </a:rPr>
              <a:t>What are the essential skills and knowledge I am trying to teach?</a:t>
            </a:r>
          </a:p>
          <a:p>
            <a:pPr marL="628650" lvl="1" indent="-171450">
              <a:buFont typeface="Arial"/>
              <a:buChar char="•"/>
            </a:pPr>
            <a:r>
              <a:rPr lang="en-US" sz="1100" kern="1200" dirty="0" smtClean="0">
                <a:solidFill>
                  <a:schemeClr val="tx1"/>
                </a:solidFill>
                <a:effectLst/>
                <a:latin typeface="+mn-lt"/>
                <a:ea typeface="+mn-ea"/>
                <a:cs typeface="+mn-cs"/>
              </a:rPr>
              <a:t>How can I find out whether students are learning them?</a:t>
            </a:r>
          </a:p>
          <a:p>
            <a:pPr marL="628650" lvl="1" indent="-171450">
              <a:buFont typeface="Arial"/>
              <a:buChar char="•"/>
            </a:pPr>
            <a:r>
              <a:rPr lang="en-US" sz="1100" kern="1200" dirty="0" smtClean="0">
                <a:solidFill>
                  <a:schemeClr val="tx1"/>
                </a:solidFill>
                <a:effectLst/>
                <a:latin typeface="+mn-lt"/>
                <a:ea typeface="+mn-ea"/>
                <a:cs typeface="+mn-cs"/>
              </a:rPr>
              <a:t>How can I help students learn better?</a:t>
            </a:r>
          </a:p>
          <a:p>
            <a:pPr marL="171450" indent="-171450">
              <a:buFont typeface="Arial"/>
              <a:buChar char="•"/>
            </a:pPr>
            <a:endParaRPr lang="en-US" sz="1100" kern="1200" dirty="0" smtClean="0">
              <a:solidFill>
                <a:schemeClr val="tx1"/>
              </a:solidFill>
              <a:effectLst/>
              <a:latin typeface="+mn-lt"/>
              <a:ea typeface="+mn-ea"/>
              <a:cs typeface="+mn-cs"/>
            </a:endParaRPr>
          </a:p>
          <a:p>
            <a:pPr marL="171450" indent="-171450">
              <a:buFont typeface="Arial"/>
              <a:buChar char="•"/>
            </a:pPr>
            <a:r>
              <a:rPr lang="en-US" sz="1100" kern="1200" dirty="0" smtClean="0">
                <a:solidFill>
                  <a:schemeClr val="tx1"/>
                </a:solidFill>
                <a:effectLst/>
                <a:latin typeface="+mn-lt"/>
                <a:ea typeface="+mn-ea"/>
                <a:cs typeface="+mn-cs"/>
              </a:rPr>
              <a:t>Asking these questions allows you to direct what you are assessing, how you are assessing, and what you do with that information once you have it. </a:t>
            </a:r>
          </a:p>
          <a:p>
            <a:pPr marL="171450" indent="-171450">
              <a:buFont typeface="Arial"/>
              <a:buChar char="•"/>
            </a:pPr>
            <a:r>
              <a:rPr lang="en-US" sz="1100" kern="1200" dirty="0" smtClean="0">
                <a:solidFill>
                  <a:schemeClr val="tx1"/>
                </a:solidFill>
                <a:effectLst/>
                <a:latin typeface="+mn-lt"/>
                <a:ea typeface="+mn-ea"/>
                <a:cs typeface="+mn-cs"/>
              </a:rPr>
              <a:t>Really</a:t>
            </a:r>
            <a:r>
              <a:rPr lang="en-US" sz="1100" kern="1200" baseline="0" dirty="0" smtClean="0">
                <a:solidFill>
                  <a:schemeClr val="tx1"/>
                </a:solidFill>
                <a:effectLst/>
                <a:latin typeface="+mn-lt"/>
                <a:ea typeface="+mn-ea"/>
                <a:cs typeface="+mn-cs"/>
              </a:rPr>
              <a:t> this comes down to creating student learning outcomes for an instruction session, or defining what you want you students to be able to do after the session. </a:t>
            </a:r>
            <a:endParaRPr lang="en-US" sz="1100" kern="1200" dirty="0" smtClean="0">
              <a:solidFill>
                <a:schemeClr val="tx1"/>
              </a:solidFill>
              <a:effectLst/>
              <a:latin typeface="+mn-lt"/>
              <a:ea typeface="+mn-ea"/>
              <a:cs typeface="+mn-cs"/>
            </a:endParaRPr>
          </a:p>
          <a:p>
            <a:pPr marL="171450" indent="-171450">
              <a:buFont typeface="Arial"/>
              <a:buChar char="•"/>
            </a:pPr>
            <a:r>
              <a:rPr lang="en-US" sz="1100" kern="1200" dirty="0" smtClean="0">
                <a:solidFill>
                  <a:schemeClr val="tx1"/>
                </a:solidFill>
                <a:effectLst/>
                <a:latin typeface="+mn-lt"/>
                <a:ea typeface="+mn-ea"/>
                <a:cs typeface="+mn-cs"/>
              </a:rPr>
              <a:t>Then you can decide the appropriate classroom assessment technique</a:t>
            </a:r>
            <a:r>
              <a:rPr lang="en-US" sz="1100" kern="1200" baseline="0" dirty="0" smtClean="0">
                <a:solidFill>
                  <a:schemeClr val="tx1"/>
                </a:solidFill>
                <a:effectLst/>
                <a:latin typeface="+mn-lt"/>
                <a:ea typeface="+mn-ea"/>
                <a:cs typeface="+mn-cs"/>
              </a:rPr>
              <a:t> based on your goals for the class. </a:t>
            </a:r>
          </a:p>
          <a:p>
            <a:pPr marL="171450" indent="-171450">
              <a:buFont typeface="Arial"/>
              <a:buChar char="•"/>
            </a:pPr>
            <a:r>
              <a:rPr lang="en-US" sz="1100" kern="1200" baseline="0" dirty="0" smtClean="0">
                <a:solidFill>
                  <a:schemeClr val="tx1"/>
                </a:solidFill>
                <a:effectLst/>
                <a:latin typeface="+mn-lt"/>
                <a:ea typeface="+mn-ea"/>
                <a:cs typeface="+mn-cs"/>
              </a:rPr>
              <a:t>For example, if you want students to be able to describe how they will use a searching technique after this class, you can have them fill out an application card to assess application of the skills they learned. </a:t>
            </a:r>
            <a:endParaRPr lang="en-US" sz="1100" kern="1200" dirty="0" smtClean="0">
              <a:solidFill>
                <a:schemeClr val="tx1"/>
              </a:solidFill>
              <a:effectLst/>
              <a:latin typeface="+mn-lt"/>
              <a:ea typeface="+mn-ea"/>
              <a:cs typeface="+mn-cs"/>
            </a:endParaRPr>
          </a:p>
          <a:p>
            <a:pPr marL="171450" indent="-171450">
              <a:buFont typeface="Arial"/>
              <a:buChar char="•"/>
            </a:pPr>
            <a:endParaRPr lang="en-US" dirty="0"/>
          </a:p>
        </p:txBody>
      </p:sp>
    </p:spTree>
    <p:extLst>
      <p:ext uri="{BB962C8B-B14F-4D97-AF65-F5344CB8AC3E}">
        <p14:creationId xmlns:p14="http://schemas.microsoft.com/office/powerpoint/2010/main" val="380500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sz="1100" kern="1200" dirty="0" smtClean="0">
                <a:solidFill>
                  <a:schemeClr val="tx1"/>
                </a:solidFill>
                <a:effectLst/>
                <a:latin typeface="+mn-lt"/>
                <a:ea typeface="+mn-ea"/>
                <a:cs typeface="+mn-cs"/>
              </a:rPr>
              <a:t>Mutually beneficial assessment technique because it allows students to practice what they are learning before a summative assessment is given</a:t>
            </a:r>
          </a:p>
          <a:p>
            <a:pPr marL="171450" indent="-171450">
              <a:buFont typeface="Arial"/>
              <a:buChar char="•"/>
            </a:pPr>
            <a:r>
              <a:rPr lang="en-US" sz="1100" kern="1200" dirty="0" smtClean="0">
                <a:solidFill>
                  <a:schemeClr val="tx1"/>
                </a:solidFill>
                <a:effectLst/>
                <a:latin typeface="+mn-lt"/>
                <a:ea typeface="+mn-ea"/>
                <a:cs typeface="+mn-cs"/>
              </a:rPr>
              <a:t>They typically are designed to not cause anxiety because most CATs are anonymous and ungraded,</a:t>
            </a:r>
            <a:r>
              <a:rPr lang="en-US" sz="1100" kern="1200" baseline="0" dirty="0" smtClean="0">
                <a:solidFill>
                  <a:schemeClr val="tx1"/>
                </a:solidFill>
                <a:effectLst/>
                <a:latin typeface="+mn-lt"/>
                <a:ea typeface="+mn-ea"/>
                <a:cs typeface="+mn-cs"/>
              </a:rPr>
              <a:t> which also has the effect of refocusing the student on learning a concept instead of just making the grade</a:t>
            </a:r>
          </a:p>
          <a:p>
            <a:pPr marL="171450" indent="-171450">
              <a:buFont typeface="Arial"/>
              <a:buChar char="•"/>
            </a:pPr>
            <a:r>
              <a:rPr lang="en-US" sz="1100" kern="1200" baseline="0" dirty="0" smtClean="0">
                <a:solidFill>
                  <a:schemeClr val="tx1"/>
                </a:solidFill>
                <a:effectLst/>
                <a:latin typeface="+mn-lt"/>
                <a:ea typeface="+mn-ea"/>
                <a:cs typeface="+mn-cs"/>
              </a:rPr>
              <a:t>This also demonstrates that the </a:t>
            </a:r>
            <a:r>
              <a:rPr lang="en-US" sz="1100" kern="1200" dirty="0" smtClean="0">
                <a:solidFill>
                  <a:schemeClr val="tx1"/>
                </a:solidFill>
                <a:effectLst/>
                <a:latin typeface="+mn-lt"/>
                <a:ea typeface="+mn-ea"/>
                <a:cs typeface="+mn-cs"/>
              </a:rPr>
              <a:t>teacher is actually interested in their learning,</a:t>
            </a:r>
            <a:r>
              <a:rPr lang="en-US" sz="1100" kern="1200" baseline="0" dirty="0" smtClean="0">
                <a:solidFill>
                  <a:schemeClr val="tx1"/>
                </a:solidFill>
                <a:effectLst/>
                <a:latin typeface="+mn-lt"/>
                <a:ea typeface="+mn-ea"/>
                <a:cs typeface="+mn-cs"/>
              </a:rPr>
              <a:t> and not just giving them a grade</a:t>
            </a:r>
            <a:endParaRPr lang="en-US" sz="1100" kern="1200" dirty="0" smtClean="0">
              <a:solidFill>
                <a:schemeClr val="tx1"/>
              </a:solidFill>
              <a:effectLst/>
              <a:latin typeface="+mn-lt"/>
              <a:ea typeface="+mn-ea"/>
              <a:cs typeface="+mn-cs"/>
            </a:endParaRPr>
          </a:p>
          <a:p>
            <a:pPr marL="171450" indent="-171450">
              <a:buFont typeface="Arial"/>
              <a:buChar char="•"/>
            </a:pPr>
            <a:r>
              <a:rPr lang="en-US" sz="1100" kern="1200" dirty="0" smtClean="0">
                <a:solidFill>
                  <a:schemeClr val="tx1"/>
                </a:solidFill>
                <a:effectLst/>
                <a:latin typeface="+mn-lt"/>
                <a:ea typeface="+mn-ea"/>
                <a:cs typeface="+mn-cs"/>
              </a:rPr>
              <a:t>Teachers</a:t>
            </a:r>
            <a:r>
              <a:rPr lang="en-US" sz="1100" kern="1200" baseline="0" dirty="0" smtClean="0">
                <a:solidFill>
                  <a:schemeClr val="tx1"/>
                </a:solidFill>
                <a:effectLst/>
                <a:latin typeface="+mn-lt"/>
                <a:ea typeface="+mn-ea"/>
                <a:cs typeface="+mn-cs"/>
              </a:rPr>
              <a:t> benefit by b</a:t>
            </a:r>
            <a:r>
              <a:rPr lang="en-US" sz="1100" kern="1200" dirty="0" smtClean="0">
                <a:solidFill>
                  <a:schemeClr val="tx1"/>
                </a:solidFill>
                <a:effectLst/>
                <a:latin typeface="+mn-lt"/>
                <a:ea typeface="+mn-ea"/>
                <a:cs typeface="+mn-cs"/>
              </a:rPr>
              <a:t>eing able to reevaluate their teaching in real-time based off assessment evidence in order to better engage and help students learn, thus improving their teaching skills.</a:t>
            </a:r>
          </a:p>
          <a:p>
            <a:pPr marL="171450" indent="-171450">
              <a:buFont typeface="Arial"/>
              <a:buChar char="•"/>
            </a:pPr>
            <a:r>
              <a:rPr lang="en-US" sz="1100" kern="1200" dirty="0" smtClean="0">
                <a:solidFill>
                  <a:schemeClr val="tx1"/>
                </a:solidFill>
                <a:effectLst/>
                <a:latin typeface="+mn-lt"/>
                <a:ea typeface="+mn-ea"/>
                <a:cs typeface="+mn-cs"/>
              </a:rPr>
              <a:t>Teachers can use this information to help the students succeed in the immediate classroom and when given summative assessments later on. </a:t>
            </a:r>
          </a:p>
          <a:p>
            <a:pPr marL="0" indent="0">
              <a:buFont typeface="Arial"/>
              <a:buNone/>
            </a:pPr>
            <a:endParaRPr lang="en-US" sz="1100" kern="1200" dirty="0" smtClean="0">
              <a:solidFill>
                <a:schemeClr val="tx1"/>
              </a:solidFill>
              <a:effectLst/>
              <a:latin typeface="+mn-lt"/>
              <a:ea typeface="+mn-ea"/>
              <a:cs typeface="+mn-cs"/>
            </a:endParaRPr>
          </a:p>
          <a:p>
            <a:pPr marL="171450" indent="-171450">
              <a:buFont typeface="Arial"/>
              <a:buChar char="•"/>
            </a:pPr>
            <a:r>
              <a:rPr lang="en-US" sz="1100" kern="1200" dirty="0" smtClean="0">
                <a:solidFill>
                  <a:schemeClr val="tx1"/>
                </a:solidFill>
                <a:effectLst/>
                <a:latin typeface="+mn-lt"/>
                <a:ea typeface="+mn-ea"/>
                <a:cs typeface="+mn-cs"/>
              </a:rPr>
              <a:t>Each classroom presents:</a:t>
            </a:r>
          </a:p>
          <a:p>
            <a:pPr marL="628650" lvl="1" indent="-171450">
              <a:buFont typeface="Arial"/>
              <a:buChar char="•"/>
            </a:pPr>
            <a:r>
              <a:rPr lang="en-US" sz="1100" kern="1200" dirty="0" smtClean="0">
                <a:solidFill>
                  <a:schemeClr val="tx1"/>
                </a:solidFill>
                <a:effectLst/>
                <a:latin typeface="+mn-lt"/>
                <a:ea typeface="+mn-ea"/>
                <a:cs typeface="+mn-cs"/>
              </a:rPr>
              <a:t>Different students </a:t>
            </a:r>
          </a:p>
          <a:p>
            <a:pPr marL="628650" lvl="1" indent="-171450">
              <a:buFont typeface="Arial"/>
              <a:buChar char="•"/>
            </a:pPr>
            <a:r>
              <a:rPr lang="en-US" sz="1100" kern="1200" dirty="0" smtClean="0">
                <a:solidFill>
                  <a:schemeClr val="tx1"/>
                </a:solidFill>
                <a:effectLst/>
                <a:latin typeface="+mn-lt"/>
                <a:ea typeface="+mn-ea"/>
                <a:cs typeface="+mn-cs"/>
              </a:rPr>
              <a:t>Class dynamics</a:t>
            </a:r>
          </a:p>
          <a:p>
            <a:pPr marL="628650" lvl="1" indent="-171450">
              <a:buFont typeface="Arial"/>
              <a:buChar char="•"/>
            </a:pPr>
            <a:r>
              <a:rPr lang="en-US" sz="1100" kern="1200" dirty="0" smtClean="0">
                <a:solidFill>
                  <a:schemeClr val="tx1"/>
                </a:solidFill>
                <a:effectLst/>
                <a:latin typeface="+mn-lt"/>
                <a:ea typeface="+mn-ea"/>
                <a:cs typeface="+mn-cs"/>
              </a:rPr>
              <a:t>environmental factors can influence the class culture. </a:t>
            </a:r>
          </a:p>
          <a:p>
            <a:pPr marL="171450" lvl="0" indent="-171450">
              <a:buFont typeface="Arial"/>
              <a:buChar char="•"/>
            </a:pPr>
            <a:r>
              <a:rPr lang="en-US" sz="1100" kern="1200" dirty="0" smtClean="0">
                <a:solidFill>
                  <a:schemeClr val="tx1"/>
                </a:solidFill>
                <a:effectLst/>
                <a:latin typeface="+mn-lt"/>
                <a:ea typeface="+mn-ea"/>
                <a:cs typeface="+mn-cs"/>
              </a:rPr>
              <a:t>Can choose a CAT based on the context of the</a:t>
            </a:r>
            <a:r>
              <a:rPr lang="en-US" sz="1100" kern="1200" baseline="0" dirty="0" smtClean="0">
                <a:solidFill>
                  <a:schemeClr val="tx1"/>
                </a:solidFill>
                <a:effectLst/>
                <a:latin typeface="+mn-lt"/>
                <a:ea typeface="+mn-ea"/>
                <a:cs typeface="+mn-cs"/>
              </a:rPr>
              <a:t> classroom </a:t>
            </a:r>
            <a:r>
              <a:rPr lang="en-US" sz="1100" kern="1200" dirty="0" smtClean="0">
                <a:solidFill>
                  <a:schemeClr val="tx1"/>
                </a:solidFill>
                <a:effectLst/>
                <a:latin typeface="+mn-lt"/>
                <a:ea typeface="+mn-ea"/>
                <a:cs typeface="+mn-cs"/>
              </a:rPr>
              <a:t>to better fit the students you are teaching. </a:t>
            </a:r>
          </a:p>
          <a:p>
            <a:pPr marL="171450" lvl="0" indent="-171450">
              <a:buFont typeface="Arial"/>
              <a:buChar char="•"/>
            </a:pPr>
            <a:r>
              <a:rPr lang="en-US" sz="1100" kern="1200" dirty="0" smtClean="0">
                <a:solidFill>
                  <a:schemeClr val="tx1"/>
                </a:solidFill>
                <a:effectLst/>
                <a:latin typeface="+mn-lt"/>
                <a:ea typeface="+mn-ea"/>
                <a:cs typeface="+mn-cs"/>
              </a:rPr>
              <a:t>Tailoring</a:t>
            </a:r>
            <a:r>
              <a:rPr lang="en-US" sz="1100" kern="1200" baseline="0" dirty="0" smtClean="0">
                <a:solidFill>
                  <a:schemeClr val="tx1"/>
                </a:solidFill>
                <a:effectLst/>
                <a:latin typeface="+mn-lt"/>
                <a:ea typeface="+mn-ea"/>
                <a:cs typeface="+mn-cs"/>
              </a:rPr>
              <a:t> an assessment also gives </a:t>
            </a:r>
            <a:r>
              <a:rPr lang="en-US" sz="1100" kern="1200" dirty="0" smtClean="0">
                <a:solidFill>
                  <a:schemeClr val="tx1"/>
                </a:solidFill>
                <a:effectLst/>
                <a:latin typeface="+mn-lt"/>
                <a:ea typeface="+mn-ea"/>
                <a:cs typeface="+mn-cs"/>
              </a:rPr>
              <a:t>better feedback to the instructor</a:t>
            </a:r>
            <a:r>
              <a:rPr lang="en-US" sz="1100" kern="1200" baseline="0" dirty="0" smtClean="0">
                <a:solidFill>
                  <a:schemeClr val="tx1"/>
                </a:solidFill>
                <a:effectLst/>
                <a:latin typeface="+mn-lt"/>
                <a:ea typeface="+mn-ea"/>
                <a:cs typeface="+mn-cs"/>
              </a:rPr>
              <a:t> on specific learning gaps </a:t>
            </a:r>
          </a:p>
          <a:p>
            <a:pPr marL="171450" lvl="0" indent="-171450">
              <a:buFont typeface="Arial"/>
              <a:buChar char="•"/>
            </a:pPr>
            <a:r>
              <a:rPr lang="en-US" sz="1100" kern="1200" dirty="0" smtClean="0">
                <a:solidFill>
                  <a:schemeClr val="tx1"/>
                </a:solidFill>
                <a:effectLst/>
                <a:latin typeface="+mn-lt"/>
                <a:ea typeface="+mn-ea"/>
                <a:cs typeface="+mn-cs"/>
              </a:rPr>
              <a:t>So, it is a little bit more work upfront for the instructor, but it will save time, especially in something like a one-shot instruction session. </a:t>
            </a:r>
          </a:p>
          <a:p>
            <a:pPr marL="171450" lvl="0" indent="-171450">
              <a:buFont typeface="Arial"/>
              <a:buChar char="•"/>
            </a:pPr>
            <a:r>
              <a:rPr lang="en-US" sz="1100" kern="1200" dirty="0" smtClean="0">
                <a:solidFill>
                  <a:schemeClr val="tx1"/>
                </a:solidFill>
                <a:effectLst/>
                <a:latin typeface="+mn-lt"/>
                <a:ea typeface="+mn-ea"/>
                <a:cs typeface="+mn-cs"/>
              </a:rPr>
              <a:t>For example, because you used a CAT at the beginning of class, you might see that the students already know how to cite using MLA and are really bored</a:t>
            </a:r>
            <a:r>
              <a:rPr lang="en-US" sz="1100" kern="1200" baseline="0" dirty="0" smtClean="0">
                <a:solidFill>
                  <a:schemeClr val="tx1"/>
                </a:solidFill>
                <a:effectLst/>
                <a:latin typeface="+mn-lt"/>
                <a:ea typeface="+mn-ea"/>
                <a:cs typeface="+mn-cs"/>
              </a:rPr>
              <a:t> with the topic</a:t>
            </a:r>
            <a:r>
              <a:rPr lang="en-US" sz="1100" kern="1200" dirty="0" smtClean="0">
                <a:solidFill>
                  <a:schemeClr val="tx1"/>
                </a:solidFill>
                <a:effectLst/>
                <a:latin typeface="+mn-lt"/>
                <a:ea typeface="+mn-ea"/>
                <a:cs typeface="+mn-cs"/>
              </a:rPr>
              <a:t>, so you can move on to talk about an important copyright issue instead. </a:t>
            </a:r>
          </a:p>
          <a:p>
            <a:endParaRPr lang="en-US" dirty="0"/>
          </a:p>
        </p:txBody>
      </p:sp>
    </p:spTree>
    <p:extLst>
      <p:ext uri="{BB962C8B-B14F-4D97-AF65-F5344CB8AC3E}">
        <p14:creationId xmlns:p14="http://schemas.microsoft.com/office/powerpoint/2010/main" val="362827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As we all know assessment is an ongoing process, and classroom assessment is no different.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Using CATs</a:t>
            </a:r>
            <a:r>
              <a:rPr lang="en-US" sz="1100" kern="1200" baseline="0" dirty="0" smtClean="0">
                <a:solidFill>
                  <a:schemeClr val="tx1"/>
                </a:solidFill>
                <a:effectLst/>
                <a:latin typeface="+mn-lt"/>
                <a:ea typeface="+mn-ea"/>
                <a:cs typeface="+mn-cs"/>
              </a:rPr>
              <a:t> allows the instructor to create a </a:t>
            </a:r>
            <a:r>
              <a:rPr lang="en-US" sz="1100" kern="1200" dirty="0" smtClean="0">
                <a:solidFill>
                  <a:schemeClr val="tx1"/>
                </a:solidFill>
                <a:effectLst/>
                <a:latin typeface="+mn-lt"/>
                <a:ea typeface="+mn-ea"/>
                <a:cs typeface="+mn-cs"/>
              </a:rPr>
              <a:t>“feedback loop” within the classroom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Instruction</a:t>
            </a:r>
            <a:r>
              <a:rPr lang="en-US" sz="1100" kern="1200" baseline="0" dirty="0" smtClean="0">
                <a:solidFill>
                  <a:schemeClr val="tx1"/>
                </a:solidFill>
                <a:effectLst/>
                <a:latin typeface="+mn-lt"/>
                <a:ea typeface="+mn-ea"/>
                <a:cs typeface="+mn-cs"/>
              </a:rPr>
              <a:t> happens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baseline="0" dirty="0" smtClean="0">
                <a:solidFill>
                  <a:schemeClr val="tx1"/>
                </a:solidFill>
                <a:effectLst/>
                <a:latin typeface="+mn-lt"/>
                <a:ea typeface="+mn-ea"/>
                <a:cs typeface="+mn-cs"/>
              </a:rPr>
              <a:t>An assessment is administered</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baseline="0" dirty="0" smtClean="0">
                <a:solidFill>
                  <a:schemeClr val="tx1"/>
                </a:solidFill>
                <a:effectLst/>
                <a:latin typeface="+mn-lt"/>
                <a:ea typeface="+mn-ea"/>
                <a:cs typeface="+mn-cs"/>
              </a:rPr>
              <a:t>Feedback is provided</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baseline="0" dirty="0" smtClean="0">
                <a:solidFill>
                  <a:schemeClr val="tx1"/>
                </a:solidFill>
                <a:effectLst/>
                <a:latin typeface="+mn-lt"/>
                <a:ea typeface="+mn-ea"/>
                <a:cs typeface="+mn-cs"/>
              </a:rPr>
              <a:t>And the cycle repeats </a:t>
            </a:r>
            <a:endParaRPr lang="en-US" sz="11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By consistently closing the loop</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Assessment is integrated into the classroom</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Communication about learning between instructor and student becomes</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more efficient and effective</a:t>
            </a:r>
            <a:r>
              <a:rPr lang="en-US" sz="1100" kern="1200" baseline="0" dirty="0" smtClean="0">
                <a:solidFill>
                  <a:schemeClr val="tx1"/>
                </a:solidFill>
                <a:effectLst/>
                <a:latin typeface="+mn-lt"/>
                <a:ea typeface="+mn-ea"/>
                <a:cs typeface="+mn-cs"/>
              </a:rPr>
              <a:t> </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baseline="0" dirty="0" smtClean="0">
                <a:solidFill>
                  <a:schemeClr val="tx1"/>
                </a:solidFill>
                <a:effectLst/>
                <a:latin typeface="+mn-lt"/>
                <a:ea typeface="+mn-ea"/>
                <a:cs typeface="+mn-cs"/>
              </a:rPr>
              <a:t>For example, the instructor can address the specific points the students found confusing, and then informs the class as to how they will be modifying the lesson to implement the feedback from the given assessment </a:t>
            </a:r>
            <a:endParaRPr lang="en-US" sz="1100" kern="1200" dirty="0" smtClean="0">
              <a:solidFill>
                <a:schemeClr val="tx1"/>
              </a:solidFill>
              <a:effectLst/>
              <a:latin typeface="+mn-lt"/>
              <a:ea typeface="+mn-ea"/>
              <a:cs typeface="+mn-cs"/>
            </a:endParaRPr>
          </a:p>
          <a:p>
            <a:pPr marL="171450" indent="-171450">
              <a:buFont typeface="Arial"/>
              <a:buChar cha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Finally, this type of assessment is already rooted in teaching practices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Taken</a:t>
            </a:r>
            <a:r>
              <a:rPr lang="en-US" sz="1100" kern="1200" baseline="0" dirty="0" smtClean="0">
                <a:solidFill>
                  <a:schemeClr val="tx1"/>
                </a:solidFill>
                <a:effectLst/>
                <a:latin typeface="+mn-lt"/>
                <a:ea typeface="+mn-ea"/>
                <a:cs typeface="+mn-cs"/>
              </a:rPr>
              <a:t> to a </a:t>
            </a:r>
            <a:r>
              <a:rPr lang="en-US" sz="1100" kern="1200" dirty="0" smtClean="0">
                <a:solidFill>
                  <a:schemeClr val="tx1"/>
                </a:solidFill>
                <a:effectLst/>
                <a:latin typeface="+mn-lt"/>
                <a:ea typeface="+mn-ea"/>
                <a:cs typeface="+mn-cs"/>
              </a:rPr>
              <a:t>whole other level by making assessment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Systematic</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Flexible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More effective.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Instead of working from memory about</a:t>
            </a:r>
            <a:r>
              <a:rPr lang="en-US" sz="1100" kern="1200" baseline="0" dirty="0" smtClean="0">
                <a:solidFill>
                  <a:schemeClr val="tx1"/>
                </a:solidFill>
                <a:effectLst/>
                <a:latin typeface="+mn-lt"/>
                <a:ea typeface="+mn-ea"/>
                <a:cs typeface="+mn-cs"/>
              </a:rPr>
              <a:t> student responses to learning, a CAT can provide concrete evidenced based on a student questionnaire, concept mapping on the white board, or other CAT products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Students take responsibility for their learning by teaching them self-assessment techniques, which allows them to become better skilled at thinking about their own thinking and learning.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latin typeface="+mn-lt"/>
                <a:ea typeface="+mn-ea"/>
                <a:cs typeface="+mn-cs"/>
              </a:rPr>
              <a:t>They will become better learners both in and out of the classroom because they will have the skills to assess what they are doing and adjust accordingly. </a:t>
            </a:r>
          </a:p>
          <a:p>
            <a:endParaRPr lang="en-US" dirty="0"/>
          </a:p>
        </p:txBody>
      </p:sp>
    </p:spTree>
    <p:extLst>
      <p:ext uri="{BB962C8B-B14F-4D97-AF65-F5344CB8AC3E}">
        <p14:creationId xmlns:p14="http://schemas.microsoft.com/office/powerpoint/2010/main" val="84278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So now that we understand what classroom</a:t>
            </a:r>
            <a:r>
              <a:rPr lang="en-US" baseline="0" dirty="0" smtClean="0"/>
              <a:t> assessment techniques are, lets talk about a the different types of CATs and what they assess. On these slides we will list the “category” of techniques and a few examples. </a:t>
            </a:r>
            <a:endParaRPr lang="en-US" dirty="0" smtClean="0"/>
          </a:p>
          <a:p>
            <a:pPr>
              <a:spcBef>
                <a:spcPts val="0"/>
              </a:spcBef>
              <a:buNone/>
            </a:pPr>
            <a:endParaRPr lang="en-US" dirty="0" smtClean="0"/>
          </a:p>
          <a:p>
            <a:pPr>
              <a:spcBef>
                <a:spcPts val="0"/>
              </a:spcBef>
              <a:buNone/>
            </a:pPr>
            <a:r>
              <a:rPr lang="en-US" dirty="0" smtClean="0"/>
              <a:t>As we saw with</a:t>
            </a:r>
            <a:r>
              <a:rPr lang="en-US" baseline="0" dirty="0" smtClean="0"/>
              <a:t> the background knowledge probe at the beginning of this presentation, these </a:t>
            </a:r>
            <a:r>
              <a:rPr lang="en-US" dirty="0" smtClean="0"/>
              <a:t>techniques</a:t>
            </a:r>
            <a:r>
              <a:rPr lang="en-US" baseline="0" dirty="0" smtClean="0"/>
              <a:t> </a:t>
            </a:r>
            <a:r>
              <a:rPr lang="en" dirty="0" smtClean="0"/>
              <a:t>can </a:t>
            </a:r>
            <a:r>
              <a:rPr lang="en" dirty="0"/>
              <a:t>be used at the beginning of </a:t>
            </a:r>
            <a:r>
              <a:rPr lang="en" dirty="0" smtClean="0"/>
              <a:t>class </a:t>
            </a:r>
            <a:r>
              <a:rPr lang="en" dirty="0"/>
              <a:t>or at the end to assess student prior learning, how well they learned the material presented in class, or something that is still confusing to them. </a:t>
            </a:r>
            <a:r>
              <a:rPr lang="en-US" dirty="0" smtClean="0"/>
              <a:t>Before</a:t>
            </a:r>
            <a:r>
              <a:rPr lang="en-US" baseline="0" dirty="0" smtClean="0"/>
              <a:t> instruction even begins the instructor can gain knowledge about where the class stands in relation to the assessed concept, and thus an adjust where he or she will begin instruction. </a:t>
            </a:r>
            <a:r>
              <a:rPr lang="en-US" dirty="0" smtClean="0"/>
              <a:t>During the session, the </a:t>
            </a:r>
            <a:r>
              <a:rPr lang="en" dirty="0" smtClean="0"/>
              <a:t>instructor </a:t>
            </a:r>
            <a:r>
              <a:rPr lang="en" dirty="0"/>
              <a:t>can use this data to see what is and is not working, and adjust teaching strategy based off of this information. </a:t>
            </a:r>
            <a:r>
              <a:rPr lang="en-US" dirty="0" smtClean="0"/>
              <a:t>Giving</a:t>
            </a:r>
            <a:r>
              <a:rPr lang="en-US" baseline="0" dirty="0" smtClean="0"/>
              <a:t> an assessment at the end of class helps to reinforce concepts discussed during the session and uncovers other gaps in learning, allowing the instructor to adjust to the curriculum before these gaps become impediments to further learning. </a:t>
            </a:r>
          </a:p>
          <a:p>
            <a:pPr>
              <a:spcBef>
                <a:spcPts val="0"/>
              </a:spcBef>
              <a:buNone/>
            </a:pPr>
            <a:endParaRPr lang="en-US" baseline="0" dirty="0" smtClean="0"/>
          </a:p>
          <a:p>
            <a:pPr>
              <a:spcBef>
                <a:spcPts val="0"/>
              </a:spcBef>
              <a:buNone/>
            </a:pPr>
            <a:r>
              <a:rPr lang="en-US" baseline="0" dirty="0" smtClean="0"/>
              <a:t>To give you more practice with this type of assessment, we are passing out an empty outline for you to fill out as we discuss the other assessment techniques. Students can use the empty outline to organize and learn class concepts. It allows the instructor to find out how well students have recognized the important points of a lecture, reading or presentation; and allows students to recall and organize the main point of a lesson, increasing retention and understanding. </a:t>
            </a:r>
          </a:p>
          <a:p>
            <a:pPr>
              <a:spcBef>
                <a:spcPts val="0"/>
              </a:spcBef>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grpSp>
        <p:nvGrpSpPr>
          <p:cNvPr id="60" name="Shape 60"/>
          <p:cNvGrpSpPr/>
          <p:nvPr/>
        </p:nvGrpSpPr>
        <p:grpSpPr>
          <a:xfrm>
            <a:off x="-11" y="1334226"/>
            <a:ext cx="7314320" cy="4116299"/>
            <a:chOff x="-11" y="1378676"/>
            <a:chExt cx="7314320" cy="4116299"/>
          </a:xfrm>
        </p:grpSpPr>
        <p:sp>
          <p:nvSpPr>
            <p:cNvPr id="61" name="Shape 61"/>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2" name="Shape 62"/>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3" name="Shape 63"/>
          <p:cNvSpPr txBox="1">
            <a:spLocks noGrp="1"/>
          </p:cNvSpPr>
          <p:nvPr>
            <p:ph type="ctrTitle"/>
          </p:nvPr>
        </p:nvSpPr>
        <p:spPr>
          <a:xfrm>
            <a:off x="685800" y="2266575"/>
            <a:ext cx="6400799" cy="1333799"/>
          </a:xfrm>
          <a:prstGeom prst="rect">
            <a:avLst/>
          </a:prstGeom>
          <a:noFill/>
          <a:ln>
            <a:noFill/>
          </a:ln>
        </p:spPr>
        <p:txBody>
          <a:bodyPr lIns="91425" tIns="91425" rIns="91425" bIns="91425" anchor="b" anchorCtr="0"/>
          <a:lstStyle>
            <a:lvl1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1pPr>
            <a:lvl2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2pPr>
            <a:lvl3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3pPr>
            <a:lvl4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4pPr>
            <a:lvl5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5pPr>
            <a:lvl6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6pPr>
            <a:lvl7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7pPr>
            <a:lvl8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8pPr>
            <a:lvl9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9pPr>
          </a:lstStyle>
          <a:p>
            <a:endParaRPr/>
          </a:p>
        </p:txBody>
      </p:sp>
      <p:sp>
        <p:nvSpPr>
          <p:cNvPr id="64" name="Shape 64"/>
          <p:cNvSpPr txBox="1">
            <a:spLocks noGrp="1"/>
          </p:cNvSpPr>
          <p:nvPr>
            <p:ph type="subTitle" idx="1"/>
          </p:nvPr>
        </p:nvSpPr>
        <p:spPr>
          <a:xfrm>
            <a:off x="685800" y="3600451"/>
            <a:ext cx="6400799" cy="900599"/>
          </a:xfrm>
          <a:prstGeom prst="rect">
            <a:avLst/>
          </a:prstGeom>
          <a:noFill/>
          <a:ln>
            <a:noFill/>
          </a:ln>
        </p:spPr>
        <p:txBody>
          <a:bodyPr lIns="91425" tIns="91425" rIns="91425" bIns="91425" anchor="t" anchorCtr="0"/>
          <a:lstStyle>
            <a:lvl1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1pPr>
            <a:lvl2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2pPr>
            <a:lvl3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3pPr>
            <a:lvl4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4pPr>
            <a:lvl5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5pPr>
            <a:lvl6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6pPr>
            <a:lvl7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7pPr>
            <a:lvl8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8pPr>
            <a:lvl9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66" name="Shape 66"/>
          <p:cNvGrpSpPr/>
          <p:nvPr/>
        </p:nvGrpSpPr>
        <p:grpSpPr>
          <a:xfrm>
            <a:off x="-13" y="-12188"/>
            <a:ext cx="8005727" cy="161260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9" name="Shape 69"/>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algn="l" rtl="0">
              <a:spcBef>
                <a:spcPts val="0"/>
              </a:spcBef>
              <a:buNone/>
              <a:defRPr>
                <a:solidFill>
                  <a:schemeClr val="lt1"/>
                </a:solidFill>
              </a:defRPr>
            </a:lvl1pPr>
            <a:lvl2pPr algn="l" rtl="0">
              <a:spcBef>
                <a:spcPts val="0"/>
              </a:spcBef>
              <a:buNone/>
              <a:defRPr>
                <a:solidFill>
                  <a:schemeClr val="lt1"/>
                </a:solidFill>
              </a:defRPr>
            </a:lvl2pPr>
            <a:lvl3pPr algn="l" rtl="0">
              <a:spcBef>
                <a:spcPts val="0"/>
              </a:spcBef>
              <a:buNone/>
              <a:defRPr>
                <a:solidFill>
                  <a:schemeClr val="lt1"/>
                </a:solidFill>
              </a:defRPr>
            </a:lvl3pPr>
            <a:lvl4pPr algn="l" rtl="0">
              <a:spcBef>
                <a:spcPts val="0"/>
              </a:spcBef>
              <a:buNone/>
              <a:defRPr>
                <a:solidFill>
                  <a:schemeClr val="lt1"/>
                </a:solidFill>
              </a:defRPr>
            </a:lvl4pPr>
            <a:lvl5pPr algn="l" rtl="0">
              <a:spcBef>
                <a:spcPts val="0"/>
              </a:spcBef>
              <a:buNone/>
              <a:defRPr>
                <a:solidFill>
                  <a:schemeClr val="lt1"/>
                </a:solidFill>
              </a:defRPr>
            </a:lvl5pPr>
            <a:lvl6pPr algn="l" rtl="0">
              <a:spcBef>
                <a:spcPts val="0"/>
              </a:spcBef>
              <a:buNone/>
              <a:defRPr>
                <a:solidFill>
                  <a:schemeClr val="lt1"/>
                </a:solidFill>
              </a:defRPr>
            </a:lvl6pPr>
            <a:lvl7pPr algn="l" rtl="0">
              <a:spcBef>
                <a:spcPts val="0"/>
              </a:spcBef>
              <a:buNone/>
              <a:defRPr>
                <a:solidFill>
                  <a:schemeClr val="lt1"/>
                </a:solidFill>
              </a:defRPr>
            </a:lvl7pPr>
            <a:lvl8pPr algn="l" rtl="0">
              <a:spcBef>
                <a:spcPts val="0"/>
              </a:spcBef>
              <a:buNone/>
              <a:defRPr>
                <a:solidFill>
                  <a:schemeClr val="lt1"/>
                </a:solidFill>
              </a:defRPr>
            </a:lvl8pPr>
            <a:lvl9pPr algn="l" rtl="0">
              <a:spcBef>
                <a:spcPts val="0"/>
              </a:spcBef>
              <a:buNone/>
              <a:defRPr>
                <a:solidFill>
                  <a:schemeClr val="lt1"/>
                </a:solidFill>
              </a:defRPr>
            </a:lvl9pPr>
          </a:lstStyle>
          <a:p>
            <a:endParaRPr/>
          </a:p>
        </p:txBody>
      </p:sp>
      <p:sp>
        <p:nvSpPr>
          <p:cNvPr id="70" name="Shape 70"/>
          <p:cNvSpPr txBox="1">
            <a:spLocks noGrp="1"/>
          </p:cNvSpPr>
          <p:nvPr>
            <p:ph type="body" idx="1"/>
          </p:nvPr>
        </p:nvSpPr>
        <p:spPr>
          <a:xfrm>
            <a:off x="457200" y="1704688"/>
            <a:ext cx="8229600" cy="4840199"/>
          </a:xfrm>
          <a:prstGeom prst="rect">
            <a:avLst/>
          </a:prstGeom>
          <a:noFill/>
          <a:ln>
            <a:noFill/>
          </a:ln>
        </p:spPr>
        <p:txBody>
          <a:bodyPr lIns="91425" tIns="91425" rIns="91425" bIns="91425" anchor="t" anchorCtr="0"/>
          <a:lstStyle>
            <a:lvl1pPr algn="l" rtl="0">
              <a:spcBef>
                <a:spcPts val="0"/>
              </a:spcBef>
              <a:buClr>
                <a:schemeClr val="dk2"/>
              </a:buClr>
              <a:buSzPct val="100000"/>
              <a:buFont typeface="Arial"/>
              <a:buChar char="●"/>
              <a:defRPr sz="1800">
                <a:solidFill>
                  <a:schemeClr val="dk2"/>
                </a:solidFill>
              </a:defRPr>
            </a:lvl1pPr>
            <a:lvl2pPr algn="l" rtl="0">
              <a:spcBef>
                <a:spcPts val="360"/>
              </a:spcBef>
              <a:buClr>
                <a:schemeClr val="dk2"/>
              </a:buClr>
              <a:buSzPct val="100000"/>
              <a:buFont typeface="Courier New"/>
              <a:buChar char="o"/>
              <a:defRPr sz="1800">
                <a:solidFill>
                  <a:schemeClr val="dk2"/>
                </a:solidFill>
              </a:defRPr>
            </a:lvl2pPr>
            <a:lvl3pPr algn="l" rtl="0">
              <a:spcBef>
                <a:spcPts val="360"/>
              </a:spcBef>
              <a:buClr>
                <a:schemeClr val="dk2"/>
              </a:buClr>
              <a:buSzPct val="100000"/>
              <a:buFont typeface="Wingdings"/>
              <a:buChar char="§"/>
              <a:defRPr sz="1800">
                <a:solidFill>
                  <a:schemeClr val="dk2"/>
                </a:solidFill>
              </a:defRPr>
            </a:lvl3pPr>
            <a:lvl4pPr algn="l" rtl="0">
              <a:spcBef>
                <a:spcPts val="360"/>
              </a:spcBef>
              <a:buClr>
                <a:schemeClr val="dk2"/>
              </a:buClr>
              <a:buSzPct val="100000"/>
              <a:buFont typeface="Arial"/>
              <a:buChar char="●"/>
              <a:defRPr sz="1800">
                <a:solidFill>
                  <a:schemeClr val="dk2"/>
                </a:solidFill>
              </a:defRPr>
            </a:lvl4pPr>
            <a:lvl5pPr algn="l" rtl="0">
              <a:spcBef>
                <a:spcPts val="360"/>
              </a:spcBef>
              <a:buClr>
                <a:schemeClr val="dk2"/>
              </a:buClr>
              <a:buSzPct val="100000"/>
              <a:buFont typeface="Courier New"/>
              <a:buChar char="o"/>
              <a:defRPr sz="1800">
                <a:solidFill>
                  <a:schemeClr val="dk2"/>
                </a:solidFill>
              </a:defRPr>
            </a:lvl5pPr>
            <a:lvl6pPr algn="l" rtl="0">
              <a:spcBef>
                <a:spcPts val="360"/>
              </a:spcBef>
              <a:buClr>
                <a:schemeClr val="dk2"/>
              </a:buClr>
              <a:buSzPct val="100000"/>
              <a:buFont typeface="Wingdings"/>
              <a:buChar char="§"/>
              <a:defRPr sz="1800">
                <a:solidFill>
                  <a:schemeClr val="dk2"/>
                </a:solidFill>
              </a:defRPr>
            </a:lvl6pPr>
            <a:lvl7pPr algn="l" rtl="0">
              <a:spcBef>
                <a:spcPts val="360"/>
              </a:spcBef>
              <a:buClr>
                <a:schemeClr val="dk2"/>
              </a:buClr>
              <a:buSzPct val="100000"/>
              <a:buFont typeface="Arial"/>
              <a:buChar char="●"/>
              <a:defRPr sz="1800">
                <a:solidFill>
                  <a:schemeClr val="dk2"/>
                </a:solidFill>
              </a:defRPr>
            </a:lvl7pPr>
            <a:lvl8pPr algn="l" rtl="0">
              <a:spcBef>
                <a:spcPts val="360"/>
              </a:spcBef>
              <a:buClr>
                <a:schemeClr val="dk2"/>
              </a:buClr>
              <a:buSzPct val="100000"/>
              <a:buFont typeface="Courier New"/>
              <a:buChar char="o"/>
              <a:defRPr sz="1800" baseline="0">
                <a:solidFill>
                  <a:schemeClr val="dk2"/>
                </a:solidFill>
              </a:defRPr>
            </a:lvl8pPr>
            <a:lvl9pPr algn="l" rtl="0">
              <a:spcBef>
                <a:spcPts val="360"/>
              </a:spcBef>
              <a:buClr>
                <a:schemeClr val="dk2"/>
              </a:buClr>
              <a:buSzPct val="100000"/>
              <a:buFont typeface="Wingdings"/>
              <a:buChar char="§"/>
              <a:defRPr sz="1800" baseline="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704684"/>
            <a:ext cx="4038599" cy="4840199"/>
          </a:xfrm>
          <a:prstGeom prst="rect">
            <a:avLst/>
          </a:prstGeom>
          <a:noFill/>
          <a:ln>
            <a:noFill/>
          </a:ln>
        </p:spPr>
        <p:txBody>
          <a:bodyPr lIns="91425" tIns="91425" rIns="91425" bIns="91425" anchor="t" anchorCtr="0"/>
          <a:lstStyle>
            <a:lvl1pPr rtl="0">
              <a:spcBef>
                <a:spcPts val="0"/>
              </a:spcBef>
              <a:buNone/>
              <a:defRPr sz="1800"/>
            </a:lvl1pPr>
            <a:lvl2pPr rtl="0">
              <a:spcBef>
                <a:spcPts val="0"/>
              </a:spcBef>
              <a:buNone/>
              <a:defRPr sz="1800"/>
            </a:lvl2pPr>
            <a:lvl3pPr rtl="0">
              <a:spcBef>
                <a:spcPts val="0"/>
              </a:spcBef>
              <a:buNone/>
              <a:defRPr sz="1800"/>
            </a:lvl3pPr>
            <a:lvl4pPr rtl="0">
              <a:spcBef>
                <a:spcPts val="0"/>
              </a:spcBef>
              <a:buNone/>
              <a:defRPr sz="1800"/>
            </a:lvl4pPr>
            <a:lvl5pPr rtl="0">
              <a:spcBef>
                <a:spcPts val="0"/>
              </a:spcBef>
              <a:buNone/>
              <a:defRPr sz="1800"/>
            </a:lvl5pPr>
            <a:lvl6pPr rtl="0">
              <a:spcBef>
                <a:spcPts val="0"/>
              </a:spcBef>
              <a:buNone/>
              <a:defRPr sz="1800"/>
            </a:lvl6pPr>
            <a:lvl7pPr rtl="0">
              <a:spcBef>
                <a:spcPts val="0"/>
              </a:spcBef>
              <a:buNone/>
              <a:defRPr sz="1800"/>
            </a:lvl7pPr>
            <a:lvl8pPr rtl="0">
              <a:spcBef>
                <a:spcPts val="0"/>
              </a:spcBef>
              <a:buNone/>
              <a:defRPr sz="1800"/>
            </a:lvl8pPr>
            <a:lvl9pPr rtl="0">
              <a:spcBef>
                <a:spcPts val="0"/>
              </a:spcBef>
              <a:buNone/>
              <a:defRPr sz="1800"/>
            </a:lvl9pPr>
          </a:lstStyle>
          <a:p>
            <a:endParaRPr/>
          </a:p>
        </p:txBody>
      </p:sp>
      <p:sp>
        <p:nvSpPr>
          <p:cNvPr id="73" name="Shape 73"/>
          <p:cNvSpPr txBox="1">
            <a:spLocks noGrp="1"/>
          </p:cNvSpPr>
          <p:nvPr>
            <p:ph type="body" idx="2"/>
          </p:nvPr>
        </p:nvSpPr>
        <p:spPr>
          <a:xfrm>
            <a:off x="4648200" y="1704684"/>
            <a:ext cx="4038599" cy="4840199"/>
          </a:xfrm>
          <a:prstGeom prst="rect">
            <a:avLst/>
          </a:prstGeom>
          <a:noFill/>
          <a:ln>
            <a:noFill/>
          </a:ln>
        </p:spPr>
        <p:txBody>
          <a:bodyPr lIns="91425" tIns="91425" rIns="91425" bIns="91425" anchor="t" anchorCtr="0"/>
          <a:lstStyle>
            <a:lvl1pPr rtl="0">
              <a:spcBef>
                <a:spcPts val="0"/>
              </a:spcBef>
              <a:buNone/>
              <a:defRPr sz="1800"/>
            </a:lvl1pPr>
            <a:lvl2pPr rtl="0">
              <a:spcBef>
                <a:spcPts val="0"/>
              </a:spcBef>
              <a:buNone/>
              <a:defRPr sz="1800"/>
            </a:lvl2pPr>
            <a:lvl3pPr rtl="0">
              <a:spcBef>
                <a:spcPts val="0"/>
              </a:spcBef>
              <a:buNone/>
              <a:defRPr sz="1800"/>
            </a:lvl3pPr>
            <a:lvl4pPr rtl="0">
              <a:spcBef>
                <a:spcPts val="0"/>
              </a:spcBef>
              <a:buNone/>
              <a:defRPr sz="1800"/>
            </a:lvl4pPr>
            <a:lvl5pPr rtl="0">
              <a:spcBef>
                <a:spcPts val="0"/>
              </a:spcBef>
              <a:buNone/>
              <a:defRPr sz="1800"/>
            </a:lvl5pPr>
            <a:lvl6pPr rtl="0">
              <a:spcBef>
                <a:spcPts val="0"/>
              </a:spcBef>
              <a:buNone/>
              <a:defRPr sz="1800"/>
            </a:lvl6pPr>
            <a:lvl7pPr rtl="0">
              <a:spcBef>
                <a:spcPts val="0"/>
              </a:spcBef>
              <a:buNone/>
              <a:defRPr sz="1800"/>
            </a:lvl7pPr>
            <a:lvl8pPr rtl="0">
              <a:spcBef>
                <a:spcPts val="0"/>
              </a:spcBef>
              <a:buNone/>
              <a:defRPr sz="1800"/>
            </a:lvl8pPr>
            <a:lvl9pPr rtl="0">
              <a:spcBef>
                <a:spcPts val="0"/>
              </a:spcBef>
              <a:buNone/>
              <a:defRPr sz="1800"/>
            </a:lvl9pPr>
          </a:lstStyle>
          <a:p>
            <a:endParaRPr/>
          </a:p>
        </p:txBody>
      </p:sp>
      <p:grpSp>
        <p:nvGrpSpPr>
          <p:cNvPr id="74" name="Shape 74"/>
          <p:cNvGrpSpPr/>
          <p:nvPr/>
        </p:nvGrpSpPr>
        <p:grpSpPr>
          <a:xfrm>
            <a:off x="-13" y="-12188"/>
            <a:ext cx="8005727" cy="161260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76" name="Shape 76"/>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77" name="Shape 77"/>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algn="l" rtl="0">
              <a:spcBef>
                <a:spcPts val="0"/>
              </a:spcBef>
              <a:buNone/>
              <a:defRPr>
                <a:solidFill>
                  <a:schemeClr val="lt1"/>
                </a:solidFill>
              </a:defRPr>
            </a:lvl1pPr>
            <a:lvl2pPr algn="l" rtl="0">
              <a:spcBef>
                <a:spcPts val="0"/>
              </a:spcBef>
              <a:buNone/>
              <a:defRPr>
                <a:solidFill>
                  <a:schemeClr val="lt1"/>
                </a:solidFill>
              </a:defRPr>
            </a:lvl2pPr>
            <a:lvl3pPr algn="l" rtl="0">
              <a:spcBef>
                <a:spcPts val="0"/>
              </a:spcBef>
              <a:buNone/>
              <a:defRPr>
                <a:solidFill>
                  <a:schemeClr val="lt1"/>
                </a:solidFill>
              </a:defRPr>
            </a:lvl3pPr>
            <a:lvl4pPr algn="l" rtl="0">
              <a:spcBef>
                <a:spcPts val="0"/>
              </a:spcBef>
              <a:buNone/>
              <a:defRPr>
                <a:solidFill>
                  <a:schemeClr val="lt1"/>
                </a:solidFill>
              </a:defRPr>
            </a:lvl4pPr>
            <a:lvl5pPr algn="l" rtl="0">
              <a:spcBef>
                <a:spcPts val="0"/>
              </a:spcBef>
              <a:buNone/>
              <a:defRPr>
                <a:solidFill>
                  <a:schemeClr val="lt1"/>
                </a:solidFill>
              </a:defRPr>
            </a:lvl5pPr>
            <a:lvl6pPr algn="l" rtl="0">
              <a:spcBef>
                <a:spcPts val="0"/>
              </a:spcBef>
              <a:buNone/>
              <a:defRPr>
                <a:solidFill>
                  <a:schemeClr val="lt1"/>
                </a:solidFill>
              </a:defRPr>
            </a:lvl6pPr>
            <a:lvl7pPr algn="l" rtl="0">
              <a:spcBef>
                <a:spcPts val="0"/>
              </a:spcBef>
              <a:buNone/>
              <a:defRPr>
                <a:solidFill>
                  <a:schemeClr val="lt1"/>
                </a:solidFill>
              </a:defRPr>
            </a:lvl7pPr>
            <a:lvl8pPr algn="l" rtl="0">
              <a:spcBef>
                <a:spcPts val="0"/>
              </a:spcBef>
              <a:buNone/>
              <a:defRPr>
                <a:solidFill>
                  <a:schemeClr val="lt1"/>
                </a:solidFill>
              </a:defRPr>
            </a:lvl8pPr>
            <a:lvl9pPr algn="l" rtl="0">
              <a:spcBef>
                <a:spcPts val="0"/>
              </a:spcBef>
              <a:buNone/>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grpSp>
        <p:nvGrpSpPr>
          <p:cNvPr id="79" name="Shape 79"/>
          <p:cNvGrpSpPr/>
          <p:nvPr/>
        </p:nvGrpSpPr>
        <p:grpSpPr>
          <a:xfrm>
            <a:off x="-13" y="-12188"/>
            <a:ext cx="8005727" cy="161260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1" name="Shape 81"/>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2" name="Shape 82"/>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algn="l" rtl="0">
              <a:spcBef>
                <a:spcPts val="0"/>
              </a:spcBef>
              <a:buNone/>
              <a:defRPr>
                <a:solidFill>
                  <a:schemeClr val="lt1"/>
                </a:solidFill>
              </a:defRPr>
            </a:lvl1pPr>
            <a:lvl2pPr algn="l" rtl="0">
              <a:spcBef>
                <a:spcPts val="0"/>
              </a:spcBef>
              <a:buNone/>
              <a:defRPr>
                <a:solidFill>
                  <a:schemeClr val="lt1"/>
                </a:solidFill>
              </a:defRPr>
            </a:lvl2pPr>
            <a:lvl3pPr algn="l" rtl="0">
              <a:spcBef>
                <a:spcPts val="0"/>
              </a:spcBef>
              <a:buNone/>
              <a:defRPr>
                <a:solidFill>
                  <a:schemeClr val="lt1"/>
                </a:solidFill>
              </a:defRPr>
            </a:lvl3pPr>
            <a:lvl4pPr algn="l" rtl="0">
              <a:spcBef>
                <a:spcPts val="0"/>
              </a:spcBef>
              <a:buNone/>
              <a:defRPr>
                <a:solidFill>
                  <a:schemeClr val="lt1"/>
                </a:solidFill>
              </a:defRPr>
            </a:lvl4pPr>
            <a:lvl5pPr algn="l" rtl="0">
              <a:spcBef>
                <a:spcPts val="0"/>
              </a:spcBef>
              <a:buNone/>
              <a:defRPr>
                <a:solidFill>
                  <a:schemeClr val="lt1"/>
                </a:solidFill>
              </a:defRPr>
            </a:lvl5pPr>
            <a:lvl6pPr algn="l" rtl="0">
              <a:spcBef>
                <a:spcPts val="0"/>
              </a:spcBef>
              <a:buNone/>
              <a:defRPr>
                <a:solidFill>
                  <a:schemeClr val="lt1"/>
                </a:solidFill>
              </a:defRPr>
            </a:lvl6pPr>
            <a:lvl7pPr algn="l" rtl="0">
              <a:spcBef>
                <a:spcPts val="0"/>
              </a:spcBef>
              <a:buNone/>
              <a:defRPr>
                <a:solidFill>
                  <a:schemeClr val="lt1"/>
                </a:solidFill>
              </a:defRPr>
            </a:lvl7pPr>
            <a:lvl8pPr algn="l" rtl="0">
              <a:spcBef>
                <a:spcPts val="0"/>
              </a:spcBef>
              <a:buNone/>
              <a:defRPr>
                <a:solidFill>
                  <a:schemeClr val="lt1"/>
                </a:solidFill>
              </a:defRPr>
            </a:lvl8pPr>
            <a:lvl9pPr algn="l" rtl="0">
              <a:spcBef>
                <a:spcPts val="0"/>
              </a:spcBef>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p:nvPr/>
        </p:nvSpPr>
        <p:spPr>
          <a:xfrm flipH="1">
            <a:off x="8964665" y="6165014"/>
            <a:ext cx="187800" cy="6951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5" name="Shape 85"/>
          <p:cNvSpPr/>
          <p:nvPr/>
        </p:nvSpPr>
        <p:spPr>
          <a:xfrm flipH="1">
            <a:off x="3866777" y="6165014"/>
            <a:ext cx="5097900" cy="6951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86" name="Shape 86"/>
          <p:cNvSpPr txBox="1">
            <a:spLocks noGrp="1"/>
          </p:cNvSpPr>
          <p:nvPr>
            <p:ph type="body" idx="1"/>
          </p:nvPr>
        </p:nvSpPr>
        <p:spPr>
          <a:xfrm>
            <a:off x="3866812" y="6165014"/>
            <a:ext cx="5097900" cy="695100"/>
          </a:xfrm>
          <a:prstGeom prst="rect">
            <a:avLst/>
          </a:prstGeom>
          <a:noFill/>
          <a:ln>
            <a:noFill/>
          </a:ln>
        </p:spPr>
        <p:txBody>
          <a:bodyPr lIns="91425" tIns="91425" rIns="91425" bIns="91425" anchor="t" anchorCtr="0"/>
          <a:lstStyle>
            <a:lvl1pPr rtl="0">
              <a:spcBef>
                <a:spcPts val="0"/>
              </a:spcBef>
              <a:buClr>
                <a:schemeClr val="lt1"/>
              </a:buClr>
              <a:buSzPct val="100000"/>
              <a:buNone/>
              <a:defRPr sz="1400">
                <a:solidFill>
                  <a:schemeClr val="lt1"/>
                </a:solidFill>
              </a:defRPr>
            </a:lvl1pPr>
            <a:lvl2pPr rtl="0">
              <a:spcBef>
                <a:spcPts val="0"/>
              </a:spcBef>
              <a:buClr>
                <a:schemeClr val="lt1"/>
              </a:buClr>
              <a:buSzPct val="100000"/>
              <a:buNone/>
              <a:defRPr sz="1400">
                <a:solidFill>
                  <a:schemeClr val="lt1"/>
                </a:solidFill>
              </a:defRPr>
            </a:lvl2pPr>
            <a:lvl3pPr rtl="0">
              <a:spcBef>
                <a:spcPts val="0"/>
              </a:spcBef>
              <a:buClr>
                <a:schemeClr val="lt1"/>
              </a:buClr>
              <a:buSzPct val="100000"/>
              <a:buNone/>
              <a:defRPr sz="1400">
                <a:solidFill>
                  <a:schemeClr val="lt1"/>
                </a:solidFill>
              </a:defRPr>
            </a:lvl3pPr>
            <a:lvl4pPr rtl="0">
              <a:spcBef>
                <a:spcPts val="0"/>
              </a:spcBef>
              <a:buClr>
                <a:schemeClr val="lt1"/>
              </a:buClr>
              <a:buSzPct val="100000"/>
              <a:buNone/>
              <a:defRPr sz="1400">
                <a:solidFill>
                  <a:schemeClr val="lt1"/>
                </a:solidFill>
              </a:defRPr>
            </a:lvl4pPr>
            <a:lvl5pPr rtl="0">
              <a:spcBef>
                <a:spcPts val="0"/>
              </a:spcBef>
              <a:buClr>
                <a:schemeClr val="lt1"/>
              </a:buClr>
              <a:buSzPct val="100000"/>
              <a:buNone/>
              <a:defRPr sz="1400">
                <a:solidFill>
                  <a:schemeClr val="lt1"/>
                </a:solidFill>
              </a:defRPr>
            </a:lvl5pPr>
            <a:lvl6pPr rtl="0">
              <a:spcBef>
                <a:spcPts val="0"/>
              </a:spcBef>
              <a:buClr>
                <a:schemeClr val="lt1"/>
              </a:buClr>
              <a:buSzPct val="100000"/>
              <a:buNone/>
              <a:defRPr sz="1400">
                <a:solidFill>
                  <a:schemeClr val="lt1"/>
                </a:solidFill>
              </a:defRPr>
            </a:lvl6pPr>
            <a:lvl7pPr rtl="0">
              <a:spcBef>
                <a:spcPts val="0"/>
              </a:spcBef>
              <a:buClr>
                <a:schemeClr val="lt1"/>
              </a:buClr>
              <a:buSzPct val="100000"/>
              <a:buNone/>
              <a:defRPr sz="1400">
                <a:solidFill>
                  <a:schemeClr val="lt1"/>
                </a:solidFill>
              </a:defRPr>
            </a:lvl7pPr>
            <a:lvl8pPr rtl="0">
              <a:spcBef>
                <a:spcPts val="0"/>
              </a:spcBef>
              <a:buClr>
                <a:schemeClr val="lt1"/>
              </a:buClr>
              <a:buSzPct val="100000"/>
              <a:buNone/>
              <a:defRPr sz="1400">
                <a:solidFill>
                  <a:schemeClr val="lt1"/>
                </a:solidFill>
              </a:defRPr>
            </a:lvl8pPr>
            <a:lvl9pPr rtl="0">
              <a:spcBef>
                <a:spcPts val="0"/>
              </a:spcBef>
              <a:buClr>
                <a:schemeClr val="lt1"/>
              </a:buClr>
              <a:buSzPct val="100000"/>
              <a:buNone/>
              <a:defRPr sz="14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94"/>
            <a:ext cx="3409812" cy="2810236"/>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1pPr>
            <a:lvl2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2pPr>
            <a:lvl3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3pPr>
            <a:lvl4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4pPr>
            <a:lvl5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5pPr>
            <a:lvl6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6pPr>
            <a:lvl7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7pPr>
            <a:lvl8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8pPr>
            <a:lvl9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algn="l" rtl="0">
              <a:spcBef>
                <a:spcPts val="0"/>
              </a:spcBef>
              <a:buClr>
                <a:schemeClr val="dk2"/>
              </a:buClr>
              <a:buSzPct val="100000"/>
              <a:buFont typeface="Arial"/>
              <a:buChar char="●"/>
              <a:defRPr sz="1800" b="0" i="0" u="none" strike="noStrike" cap="none" baseline="0">
                <a:solidFill>
                  <a:schemeClr val="dk2"/>
                </a:solidFill>
                <a:latin typeface="Arial"/>
                <a:ea typeface="Arial"/>
                <a:cs typeface="Arial"/>
                <a:sym typeface="Arial"/>
              </a:defRPr>
            </a:lvl1pPr>
            <a:lvl2pPr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2pPr>
            <a:lvl3pPr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3pPr>
            <a:lvl4pPr algn="l" rtl="0">
              <a:spcBef>
                <a:spcPts val="360"/>
              </a:spcBef>
              <a:buClr>
                <a:schemeClr val="dk2"/>
              </a:buClr>
              <a:buSzPct val="100000"/>
              <a:buFont typeface="Arial"/>
              <a:buChar char="●"/>
              <a:defRPr sz="1800" b="0" i="0" u="none" strike="noStrike" cap="none" baseline="0">
                <a:solidFill>
                  <a:schemeClr val="dk2"/>
                </a:solidFill>
                <a:latin typeface="Arial"/>
                <a:ea typeface="Arial"/>
                <a:cs typeface="Arial"/>
                <a:sym typeface="Arial"/>
              </a:defRPr>
            </a:lvl4pPr>
            <a:lvl5pPr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algn="l" rtl="0">
              <a:spcBef>
                <a:spcPts val="360"/>
              </a:spcBef>
              <a:buClr>
                <a:schemeClr val="dk2"/>
              </a:buClr>
              <a:buSzPct val="100000"/>
              <a:buFont typeface="Arial"/>
              <a:buChar char="●"/>
              <a:defRPr sz="1800" b="0" i="0" u="none" strike="noStrike" cap="none" baseline="0">
                <a:solidFill>
                  <a:schemeClr val="dk2"/>
                </a:solidFill>
                <a:latin typeface="Arial"/>
                <a:ea typeface="Arial"/>
                <a:cs typeface="Arial"/>
                <a:sym typeface="Arial"/>
              </a:defRPr>
            </a:lvl7pPr>
            <a:lvl8pPr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grpSp>
        <p:nvGrpSpPr>
          <p:cNvPr id="33" name="Shape 33"/>
          <p:cNvGrpSpPr/>
          <p:nvPr/>
        </p:nvGrpSpPr>
        <p:grpSpPr>
          <a:xfrm rot="10800000">
            <a:off x="5734187" y="4047858"/>
            <a:ext cx="3409812" cy="2810236"/>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mailto:amandabalbert@gmail.com" TargetMode="External"/><Relationship Id="rId4" Type="http://schemas.openxmlformats.org/officeDocument/2006/relationships/hyperlink" Target="mailto:rc09@my.fsu.edu"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266575"/>
            <a:ext cx="6400799" cy="1333799"/>
          </a:xfrm>
          <a:prstGeom prst="rect">
            <a:avLst/>
          </a:prstGeom>
        </p:spPr>
        <p:txBody>
          <a:bodyPr lIns="91425" tIns="91425" rIns="91425" bIns="91425" anchor="b" anchorCtr="0">
            <a:noAutofit/>
          </a:bodyPr>
          <a:lstStyle/>
          <a:p>
            <a:pPr lvl="0" rtl="0">
              <a:spcBef>
                <a:spcPts val="0"/>
              </a:spcBef>
              <a:buNone/>
            </a:pPr>
            <a:r>
              <a:rPr lang="en"/>
              <a:t>Classroom</a:t>
            </a:r>
          </a:p>
          <a:p>
            <a:pPr lvl="0" rtl="0">
              <a:spcBef>
                <a:spcPts val="0"/>
              </a:spcBef>
              <a:buNone/>
            </a:pPr>
            <a:r>
              <a:rPr lang="en"/>
              <a:t>Assessment</a:t>
            </a:r>
          </a:p>
          <a:p>
            <a:pPr>
              <a:spcBef>
                <a:spcPts val="0"/>
              </a:spcBef>
              <a:buNone/>
            </a:pPr>
            <a:r>
              <a:rPr lang="en"/>
              <a:t>Techniques</a:t>
            </a:r>
          </a:p>
        </p:txBody>
      </p:sp>
      <p:sp>
        <p:nvSpPr>
          <p:cNvPr id="90" name="Shape 90"/>
          <p:cNvSpPr txBox="1">
            <a:spLocks noGrp="1"/>
          </p:cNvSpPr>
          <p:nvPr>
            <p:ph type="subTitle" idx="1"/>
          </p:nvPr>
        </p:nvSpPr>
        <p:spPr>
          <a:xfrm>
            <a:off x="228000" y="3866775"/>
            <a:ext cx="7084500" cy="1587600"/>
          </a:xfrm>
          <a:prstGeom prst="rect">
            <a:avLst/>
          </a:prstGeom>
        </p:spPr>
        <p:txBody>
          <a:bodyPr lIns="91425" tIns="91425" rIns="91425" bIns="91425" anchor="t" anchorCtr="0">
            <a:noAutofit/>
          </a:bodyPr>
          <a:lstStyle/>
          <a:p>
            <a:pPr rtl="0">
              <a:spcBef>
                <a:spcPts val="0"/>
              </a:spcBef>
              <a:buNone/>
            </a:pPr>
            <a:r>
              <a:rPr lang="en" dirty="0"/>
              <a:t>Amanda Albert, Chelsea </a:t>
            </a:r>
            <a:r>
              <a:rPr lang="en-US" dirty="0" smtClean="0"/>
              <a:t>Stripling</a:t>
            </a:r>
            <a:r>
              <a:rPr lang="en" dirty="0" smtClean="0"/>
              <a:t>, </a:t>
            </a:r>
            <a:r>
              <a:rPr lang="en" dirty="0"/>
              <a:t>&amp; Sarah Helson</a:t>
            </a:r>
          </a:p>
          <a:p>
            <a:pPr lvl="0" algn="r" rtl="0">
              <a:spcBef>
                <a:spcPts val="0"/>
              </a:spcBef>
              <a:buNone/>
            </a:pPr>
            <a:endParaRPr sz="1800" dirty="0"/>
          </a:p>
          <a:p>
            <a:pPr lvl="0" algn="r" rtl="0">
              <a:spcBef>
                <a:spcPts val="0"/>
              </a:spcBef>
              <a:buNone/>
            </a:pPr>
            <a:endParaRPr sz="1800" dirty="0"/>
          </a:p>
          <a:p>
            <a:pPr lvl="0" rtl="0">
              <a:spcBef>
                <a:spcPts val="0"/>
              </a:spcBef>
              <a:buClr>
                <a:schemeClr val="dk1"/>
              </a:buClr>
              <a:buSzPct val="61111"/>
              <a:buFont typeface="Arial"/>
              <a:buNone/>
            </a:pPr>
            <a:r>
              <a:rPr lang="en" sz="1800" dirty="0"/>
              <a:t>Atlanta Area Bibliographic Group Conference</a:t>
            </a:r>
          </a:p>
          <a:p>
            <a:pPr marL="0" lvl="0" indent="0" rtl="0">
              <a:spcBef>
                <a:spcPts val="0"/>
              </a:spcBef>
              <a:buClr>
                <a:schemeClr val="dk1"/>
              </a:buClr>
              <a:buSzPct val="61111"/>
              <a:buFont typeface="Arial"/>
              <a:buNone/>
            </a:pPr>
            <a:r>
              <a:rPr lang="en" sz="1800" dirty="0"/>
              <a:t>June 20, 2014</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Shape 121"/>
          <p:cNvSpPr txBox="1">
            <a:spLocks noGrp="1"/>
          </p:cNvSpPr>
          <p:nvPr>
            <p:ph type="body" idx="1"/>
          </p:nvPr>
        </p:nvSpPr>
        <p:spPr>
          <a:prstGeom prst="rect">
            <a:avLst/>
          </a:prstGeom>
        </p:spPr>
        <p:txBody>
          <a:bodyPr lIns="91425" tIns="91425" rIns="91425" bIns="91425" anchor="t" anchorCtr="0">
            <a:noAutofit/>
          </a:bodyPr>
          <a:lstStyle/>
          <a:p>
            <a:pPr marL="114300" lvl="0"/>
            <a:r>
              <a:rPr lang="en" dirty="0"/>
              <a:t>Synthesis &amp; Creative Thinking</a:t>
            </a:r>
            <a:endParaRPr lang="en-US" dirty="0" smtClean="0"/>
          </a:p>
          <a:p>
            <a:pPr marL="457200" lvl="0" indent="-342900" rtl="0">
              <a:spcBef>
                <a:spcPts val="0"/>
              </a:spcBef>
              <a:buClr>
                <a:schemeClr val="dk2"/>
              </a:buClr>
              <a:buSzPct val="100000"/>
              <a:buFont typeface="Arial"/>
              <a:buChar char="●"/>
            </a:pPr>
            <a:r>
              <a:rPr lang="en" dirty="0" smtClean="0"/>
              <a:t>Concept Maps</a:t>
            </a:r>
          </a:p>
          <a:p>
            <a:pPr marL="457200" lvl="0" indent="-342900" rtl="0">
              <a:spcBef>
                <a:spcPts val="0"/>
              </a:spcBef>
              <a:buClr>
                <a:schemeClr val="dk2"/>
              </a:buClr>
              <a:buSzPct val="100000"/>
              <a:buFont typeface="Arial"/>
              <a:buChar char="●"/>
            </a:pPr>
            <a:r>
              <a:rPr lang="en" dirty="0" smtClean="0"/>
              <a:t>One Sentence Summary</a:t>
            </a:r>
          </a:p>
          <a:p>
            <a:pPr marL="457200" lvl="0" indent="-342900" rtl="0">
              <a:spcBef>
                <a:spcPts val="0"/>
              </a:spcBef>
              <a:buClr>
                <a:schemeClr val="dk2"/>
              </a:buClr>
              <a:buSzPct val="100000"/>
              <a:buFont typeface="Arial"/>
              <a:buChar char="●"/>
            </a:pPr>
            <a:r>
              <a:rPr lang="en-US" dirty="0" smtClean="0"/>
              <a:t>Word Journal</a:t>
            </a:r>
          </a:p>
          <a:p>
            <a:pPr marL="457200" lvl="0" indent="-342900" rtl="0">
              <a:spcBef>
                <a:spcPts val="0"/>
              </a:spcBef>
              <a:buClr>
                <a:schemeClr val="dk2"/>
              </a:buClr>
              <a:buSzPct val="100000"/>
              <a:buFont typeface="Arial"/>
              <a:buChar char="●"/>
            </a:pPr>
            <a:r>
              <a:rPr lang="en-US" dirty="0" smtClean="0"/>
              <a:t>Approximate Analogies</a:t>
            </a:r>
          </a:p>
          <a:p>
            <a:pPr marL="457200" lvl="0" indent="-342900" rtl="0">
              <a:spcBef>
                <a:spcPts val="0"/>
              </a:spcBef>
              <a:buClr>
                <a:schemeClr val="dk2"/>
              </a:buClr>
              <a:buSzPct val="100000"/>
              <a:buFont typeface="Arial"/>
              <a:buChar char="●"/>
            </a:pPr>
            <a:r>
              <a:rPr lang="en-US" dirty="0" smtClean="0"/>
              <a:t>Invented Dialogs</a:t>
            </a:r>
          </a:p>
          <a:p>
            <a:pPr marL="457200" lvl="0" indent="-342900" rtl="0">
              <a:spcBef>
                <a:spcPts val="0"/>
              </a:spcBef>
              <a:buClr>
                <a:schemeClr val="dk2"/>
              </a:buClr>
              <a:buSzPct val="100000"/>
              <a:buFont typeface="Arial"/>
              <a:buChar char="●"/>
            </a:pPr>
            <a:r>
              <a:rPr lang="en-US" dirty="0" smtClean="0"/>
              <a:t>Annotated Portfolios </a:t>
            </a:r>
          </a:p>
          <a:p>
            <a:pPr marL="457200" lvl="0" indent="-342900" rtl="0">
              <a:spcBef>
                <a:spcPts val="0"/>
              </a:spcBef>
              <a:buClr>
                <a:schemeClr val="dk2"/>
              </a:buClr>
              <a:buSzPct val="100000"/>
              <a:buFont typeface="Arial"/>
              <a:buChar char="●"/>
            </a:pPr>
            <a:endParaRPr lang="en-US" dirty="0"/>
          </a:p>
          <a:p>
            <a:pPr marL="114300">
              <a:buNone/>
            </a:pPr>
            <a:r>
              <a:rPr lang="en-US" dirty="0"/>
              <a:t>- Angelo, T.A. &amp; Cross, K.P., 1993</a:t>
            </a:r>
            <a:r>
              <a:rPr lang="en-US" dirty="0">
                <a:solidFill>
                  <a:srgbClr val="0B5394"/>
                </a:solidFill>
              </a:rPr>
              <a:t>, p. </a:t>
            </a:r>
            <a:r>
              <a:rPr lang="en-US" dirty="0" smtClean="0">
                <a:solidFill>
                  <a:srgbClr val="0B5394"/>
                </a:solidFill>
              </a:rPr>
              <a:t>181. </a:t>
            </a:r>
            <a:endParaRPr lang="en" dirty="0">
              <a:solidFill>
                <a:srgbClr val="0B5394"/>
              </a:solidFill>
            </a:endParaRPr>
          </a:p>
          <a:p>
            <a:pPr marL="114300" lvl="0" rtl="0">
              <a:spcBef>
                <a:spcPts val="0"/>
              </a:spcBef>
              <a:buClr>
                <a:schemeClr val="dk2"/>
              </a:buClr>
              <a:buSzPct val="100000"/>
              <a:buNone/>
            </a:pPr>
            <a:endParaRPr lang="en-US" dirty="0" smtClean="0"/>
          </a:p>
          <a:p>
            <a:pPr marL="457200" lvl="0" indent="-342900" rtl="0">
              <a:spcBef>
                <a:spcPts val="0"/>
              </a:spcBef>
              <a:buClr>
                <a:schemeClr val="dk2"/>
              </a:buClr>
              <a:buSzPct val="100000"/>
              <a:buFont typeface="Arial"/>
              <a:buChar char="●"/>
            </a:pPr>
            <a:endParaRPr lang="en" dirty="0"/>
          </a:p>
        </p:txBody>
      </p:sp>
      <p:sp>
        <p:nvSpPr>
          <p:cNvPr id="2" name="Text Placeholder 1"/>
          <p:cNvSpPr>
            <a:spLocks noGrp="1"/>
          </p:cNvSpPr>
          <p:nvPr>
            <p:ph type="body" idx="2"/>
          </p:nvPr>
        </p:nvSpPr>
        <p:spPr/>
        <p:txBody>
          <a:bodyPr/>
          <a:lstStyle/>
          <a:p>
            <a:r>
              <a:rPr lang="en-US" dirty="0" smtClean="0"/>
              <a:t>Application and Performance</a:t>
            </a:r>
          </a:p>
          <a:p>
            <a:pPr marL="457200" lvl="0" indent="-342900">
              <a:buFont typeface="Arial"/>
              <a:buChar char="●"/>
            </a:pPr>
            <a:r>
              <a:rPr lang="en-US" dirty="0"/>
              <a:t>Directed Paraphrasing</a:t>
            </a:r>
            <a:endParaRPr lang="en" dirty="0"/>
          </a:p>
          <a:p>
            <a:pPr marL="457200" lvl="0" indent="-342900">
              <a:buFont typeface="Arial"/>
              <a:buChar char="●"/>
            </a:pPr>
            <a:r>
              <a:rPr lang="en" dirty="0"/>
              <a:t>Application Cards</a:t>
            </a:r>
            <a:endParaRPr lang="en-US" dirty="0"/>
          </a:p>
          <a:p>
            <a:pPr marL="457200" lvl="0" indent="-342900">
              <a:buFont typeface="Arial"/>
              <a:buChar char="●"/>
            </a:pPr>
            <a:r>
              <a:rPr lang="en-US" dirty="0"/>
              <a:t>Student-Generated Test Questions</a:t>
            </a:r>
          </a:p>
          <a:p>
            <a:pPr marL="457200" lvl="0" indent="-342900">
              <a:buFont typeface="Arial"/>
              <a:buChar char="●"/>
            </a:pPr>
            <a:r>
              <a:rPr lang="en-US" dirty="0"/>
              <a:t>Class Modeling</a:t>
            </a:r>
          </a:p>
          <a:p>
            <a:pPr marL="457200" lvl="0" indent="-342900">
              <a:buFont typeface="Arial"/>
              <a:buChar char="●"/>
            </a:pPr>
            <a:r>
              <a:rPr lang="en-US" dirty="0"/>
              <a:t>Paper or Project Prospectus</a:t>
            </a:r>
          </a:p>
          <a:p>
            <a:pPr marL="457200" lvl="0" indent="-342900">
              <a:buFont typeface="Arial"/>
              <a:buChar char="●"/>
            </a:pPr>
            <a:endParaRPr lang="en-US" dirty="0"/>
          </a:p>
          <a:p>
            <a:pPr marL="114300"/>
            <a:r>
              <a:rPr lang="en-US" dirty="0"/>
              <a:t>- Angelo, T.A. &amp; Cross, K.P., 1993</a:t>
            </a:r>
            <a:r>
              <a:rPr lang="en-US" dirty="0">
                <a:solidFill>
                  <a:srgbClr val="0B5394"/>
                </a:solidFill>
              </a:rPr>
              <a:t>, p. 231</a:t>
            </a:r>
            <a:endParaRPr lang="en" dirty="0">
              <a:solidFill>
                <a:srgbClr val="0B5394"/>
              </a:solidFill>
            </a:endParaRPr>
          </a:p>
          <a:p>
            <a:endParaRPr lang="en-US" dirty="0" smtClean="0"/>
          </a:p>
          <a:p>
            <a:endParaRPr lang="en-US" dirty="0"/>
          </a:p>
        </p:txBody>
      </p:sp>
      <p:sp>
        <p:nvSpPr>
          <p:cNvPr id="120" name="Shape 120"/>
          <p:cNvSpPr txBox="1">
            <a:spLocks noGrp="1"/>
          </p:cNvSpPr>
          <p:nvPr>
            <p:ph type="title"/>
          </p:nvPr>
        </p:nvSpPr>
        <p:spPr>
          <a:prstGeom prst="rect">
            <a:avLst/>
          </a:prstGeom>
        </p:spPr>
        <p:txBody>
          <a:bodyPr lIns="91425" tIns="91425" rIns="91425" bIns="91425" anchor="b" anchorCtr="0">
            <a:normAutofit fontScale="90000"/>
          </a:bodyPr>
          <a:lstStyle/>
          <a:p>
            <a:pPr>
              <a:spcBef>
                <a:spcPts val="0"/>
              </a:spcBef>
              <a:buNone/>
            </a:pPr>
            <a:r>
              <a:rPr lang="en" dirty="0"/>
              <a:t>Synthesis &amp; Creative </a:t>
            </a:r>
            <a:r>
              <a:rPr lang="en" dirty="0" smtClean="0"/>
              <a:t>Thinking</a:t>
            </a:r>
            <a:r>
              <a:rPr lang="en-US" dirty="0" smtClean="0"/>
              <a:t>; Application and Performance</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Shape 133"/>
          <p:cNvSpPr txBox="1">
            <a:spLocks noGrp="1"/>
          </p:cNvSpPr>
          <p:nvPr>
            <p:ph type="body" idx="1"/>
          </p:nvPr>
        </p:nvSpPr>
        <p:spPr>
          <a:prstGeom prst="rect">
            <a:avLst/>
          </a:prstGeom>
        </p:spPr>
        <p:txBody>
          <a:bodyPr lIns="91425" tIns="91425" rIns="91425" bIns="91425" anchor="t" anchorCtr="0">
            <a:noAutofit/>
          </a:bodyPr>
          <a:lstStyle/>
          <a:p>
            <a:pPr marL="114300" lvl="0" rtl="0">
              <a:spcBef>
                <a:spcPts val="0"/>
              </a:spcBef>
              <a:buClr>
                <a:schemeClr val="dk2"/>
              </a:buClr>
              <a:buSzPct val="100000"/>
            </a:pPr>
            <a:r>
              <a:rPr lang="en-US" dirty="0" smtClean="0"/>
              <a:t>Analysis and Critical Thinking </a:t>
            </a:r>
          </a:p>
          <a:p>
            <a:pPr marL="457200" lvl="0" indent="-342900" rtl="0">
              <a:spcBef>
                <a:spcPts val="0"/>
              </a:spcBef>
              <a:buClr>
                <a:schemeClr val="dk2"/>
              </a:buClr>
              <a:buSzPct val="100000"/>
              <a:buFont typeface="Arial"/>
              <a:buChar char="●"/>
            </a:pPr>
            <a:r>
              <a:rPr lang="en" dirty="0" smtClean="0"/>
              <a:t>Pro-Con Grid</a:t>
            </a:r>
            <a:endParaRPr lang="en-US" dirty="0" smtClean="0"/>
          </a:p>
          <a:p>
            <a:pPr marL="457200" lvl="0" indent="-342900" rtl="0">
              <a:spcBef>
                <a:spcPts val="0"/>
              </a:spcBef>
              <a:buClr>
                <a:schemeClr val="dk2"/>
              </a:buClr>
              <a:buSzPct val="100000"/>
              <a:buFont typeface="Arial"/>
              <a:buChar char="●"/>
            </a:pPr>
            <a:r>
              <a:rPr lang="en-US" dirty="0" smtClean="0"/>
              <a:t>Defining Features Matrix</a:t>
            </a:r>
          </a:p>
          <a:p>
            <a:pPr marL="457200" lvl="0" indent="-342900" rtl="0">
              <a:spcBef>
                <a:spcPts val="0"/>
              </a:spcBef>
              <a:buClr>
                <a:schemeClr val="dk2"/>
              </a:buClr>
              <a:buSzPct val="100000"/>
              <a:buFont typeface="Arial"/>
              <a:buChar char="●"/>
            </a:pPr>
            <a:r>
              <a:rPr lang="en-US" dirty="0" smtClean="0"/>
              <a:t>Categorizing Grid</a:t>
            </a:r>
          </a:p>
          <a:p>
            <a:pPr marL="457200" lvl="0" indent="-342900" rtl="0">
              <a:spcBef>
                <a:spcPts val="0"/>
              </a:spcBef>
              <a:buClr>
                <a:schemeClr val="dk2"/>
              </a:buClr>
              <a:buSzPct val="100000"/>
              <a:buFont typeface="Arial"/>
              <a:buChar char="●"/>
            </a:pPr>
            <a:r>
              <a:rPr lang="en-US" dirty="0" smtClean="0"/>
              <a:t>Analytic Memos</a:t>
            </a:r>
            <a:endParaRPr lang="en-US" dirty="0"/>
          </a:p>
          <a:p>
            <a:pPr marL="457200" lvl="0" indent="-342900" rtl="0">
              <a:spcBef>
                <a:spcPts val="0"/>
              </a:spcBef>
              <a:buClr>
                <a:schemeClr val="dk2"/>
              </a:buClr>
              <a:buSzPct val="100000"/>
              <a:buFont typeface="Arial"/>
              <a:buChar char="●"/>
            </a:pPr>
            <a:r>
              <a:rPr lang="en-US" dirty="0" smtClean="0"/>
              <a:t>Content, Form, and Function Outlines</a:t>
            </a:r>
          </a:p>
          <a:p>
            <a:pPr marL="457200" lvl="0" indent="-342900" rtl="0">
              <a:spcBef>
                <a:spcPts val="0"/>
              </a:spcBef>
              <a:buClr>
                <a:schemeClr val="dk2"/>
              </a:buClr>
              <a:buSzPct val="100000"/>
              <a:buFont typeface="Arial"/>
              <a:buChar char="●"/>
            </a:pPr>
            <a:endParaRPr lang="en-US" dirty="0"/>
          </a:p>
          <a:p>
            <a:pPr marL="114300">
              <a:buNone/>
            </a:pPr>
            <a:r>
              <a:rPr lang="en-US" dirty="0"/>
              <a:t>- Angelo, T.A. &amp; Cross, K.P., 1993</a:t>
            </a:r>
            <a:r>
              <a:rPr lang="en-US" dirty="0">
                <a:solidFill>
                  <a:srgbClr val="0B5394"/>
                </a:solidFill>
              </a:rPr>
              <a:t>, p. </a:t>
            </a:r>
            <a:r>
              <a:rPr lang="en-US" dirty="0" smtClean="0">
                <a:solidFill>
                  <a:srgbClr val="0B5394"/>
                </a:solidFill>
              </a:rPr>
              <a:t>159. </a:t>
            </a:r>
            <a:endParaRPr lang="en" dirty="0">
              <a:solidFill>
                <a:srgbClr val="0B5394"/>
              </a:solidFill>
            </a:endParaRPr>
          </a:p>
          <a:p>
            <a:pPr marL="114300" lvl="0" rtl="0">
              <a:spcBef>
                <a:spcPts val="0"/>
              </a:spcBef>
              <a:buClr>
                <a:schemeClr val="dk2"/>
              </a:buClr>
              <a:buSzPct val="100000"/>
              <a:buNone/>
            </a:pPr>
            <a:endParaRPr lang="en" dirty="0"/>
          </a:p>
        </p:txBody>
      </p:sp>
      <p:sp>
        <p:nvSpPr>
          <p:cNvPr id="2" name="Text Placeholder 1"/>
          <p:cNvSpPr>
            <a:spLocks noGrp="1"/>
          </p:cNvSpPr>
          <p:nvPr>
            <p:ph type="body" idx="2"/>
          </p:nvPr>
        </p:nvSpPr>
        <p:spPr/>
        <p:txBody>
          <a:bodyPr/>
          <a:lstStyle/>
          <a:p>
            <a:r>
              <a:rPr lang="en-US" dirty="0" smtClean="0"/>
              <a:t>Learner Attitudes, Values, &amp; Self Awareness </a:t>
            </a:r>
          </a:p>
          <a:p>
            <a:pPr marL="457200" lvl="0" indent="-342900">
              <a:buFont typeface="Arial"/>
              <a:buChar char="●"/>
            </a:pPr>
            <a:r>
              <a:rPr lang="en-US" dirty="0" smtClean="0"/>
              <a:t>Classroom Opinion Polls</a:t>
            </a:r>
          </a:p>
          <a:p>
            <a:pPr marL="457200" lvl="0" indent="-342900">
              <a:buFont typeface="Arial"/>
              <a:buChar char="●"/>
            </a:pPr>
            <a:r>
              <a:rPr lang="en-US" dirty="0" smtClean="0"/>
              <a:t>Course-Related Confidence Surveys</a:t>
            </a:r>
          </a:p>
          <a:p>
            <a:pPr marL="457200" lvl="0" indent="-342900">
              <a:buFont typeface="Arial"/>
              <a:buChar char="●"/>
            </a:pPr>
            <a:r>
              <a:rPr lang="en-US" dirty="0" smtClean="0"/>
              <a:t>Interests/Knowledge/Skills Checklists</a:t>
            </a:r>
          </a:p>
          <a:p>
            <a:pPr marL="457200" lvl="0" indent="-342900">
              <a:buFont typeface="Arial"/>
              <a:buChar char="●"/>
            </a:pPr>
            <a:r>
              <a:rPr lang="en-US" dirty="0" smtClean="0"/>
              <a:t>Self-Assessment Ways of Learning </a:t>
            </a:r>
          </a:p>
          <a:p>
            <a:pPr marL="457200" lvl="0" indent="-342900">
              <a:buFont typeface="Arial"/>
              <a:buChar char="●"/>
            </a:pPr>
            <a:r>
              <a:rPr lang="en-US" dirty="0" smtClean="0"/>
              <a:t>Process Analysis</a:t>
            </a:r>
          </a:p>
          <a:p>
            <a:pPr marL="457200" lvl="0" indent="-342900">
              <a:buFont typeface="Arial"/>
              <a:buChar char="●"/>
            </a:pPr>
            <a:r>
              <a:rPr lang="en-US" dirty="0" smtClean="0"/>
              <a:t>Diagnostic Learning Logs</a:t>
            </a:r>
          </a:p>
          <a:p>
            <a:pPr marL="457200" lvl="0" indent="-342900">
              <a:buFont typeface="Arial"/>
              <a:buChar char="●"/>
            </a:pPr>
            <a:r>
              <a:rPr lang="en-US" dirty="0" smtClean="0"/>
              <a:t>Teacher-Designed Feedback forms</a:t>
            </a:r>
          </a:p>
          <a:p>
            <a:pPr marL="457200" lvl="0" indent="-342900">
              <a:buFont typeface="Arial"/>
              <a:buChar char="●"/>
            </a:pPr>
            <a:r>
              <a:rPr lang="en-US" dirty="0" smtClean="0"/>
              <a:t>Assignment Assessments</a:t>
            </a:r>
          </a:p>
          <a:p>
            <a:pPr marL="457200" lvl="0" indent="-342900">
              <a:buFont typeface="Arial"/>
              <a:buChar char="●"/>
            </a:pPr>
            <a:endParaRPr lang="en-US" dirty="0" smtClean="0"/>
          </a:p>
          <a:p>
            <a:pPr marL="114300"/>
            <a:r>
              <a:rPr lang="en-US" dirty="0" smtClean="0"/>
              <a:t>- Angelo, T.A. &amp; Cross, K.P., 1993</a:t>
            </a:r>
            <a:r>
              <a:rPr lang="en-US" dirty="0" smtClean="0">
                <a:solidFill>
                  <a:srgbClr val="0B5394"/>
                </a:solidFill>
              </a:rPr>
              <a:t>, p. 257, 299, 320, 343</a:t>
            </a:r>
            <a:endParaRPr lang="en" dirty="0" smtClean="0">
              <a:solidFill>
                <a:srgbClr val="0B5394"/>
              </a:solidFill>
            </a:endParaRPr>
          </a:p>
          <a:p>
            <a:endParaRPr lang="en-US" dirty="0"/>
          </a:p>
        </p:txBody>
      </p:sp>
      <p:sp>
        <p:nvSpPr>
          <p:cNvPr id="132" name="Shape 13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200" dirty="0"/>
              <a:t>Analysis &amp; Critical </a:t>
            </a:r>
            <a:r>
              <a:rPr lang="en" sz="3200" dirty="0" smtClean="0"/>
              <a:t>Thinking</a:t>
            </a:r>
            <a:r>
              <a:rPr lang="en-US" sz="3200" dirty="0" smtClean="0"/>
              <a:t>; Assessing Learner Attitudes, Values, &amp; Self Awareness</a:t>
            </a:r>
            <a:endParaRPr lang="en" sz="32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5646264" y="1704684"/>
            <a:ext cx="3040535" cy="4840199"/>
          </a:xfrm>
        </p:spPr>
        <p:txBody>
          <a:bodyPr/>
          <a:lstStyle/>
          <a:p>
            <a:pPr marL="285750" indent="-285750">
              <a:buFont typeface="Arial"/>
              <a:buChar char="•"/>
            </a:pPr>
            <a:r>
              <a:rPr lang="en-US" dirty="0" smtClean="0"/>
              <a:t>Fill out the form.</a:t>
            </a:r>
          </a:p>
          <a:p>
            <a:pPr marL="285750" indent="-285750">
              <a:buFont typeface="Arial"/>
              <a:buChar char="•"/>
            </a:pPr>
            <a:r>
              <a:rPr lang="en-US" dirty="0" smtClean="0"/>
              <a:t>Think about how you would use CATs in your instruction. </a:t>
            </a:r>
          </a:p>
          <a:p>
            <a:pPr marL="285750" indent="-285750">
              <a:buFont typeface="Arial"/>
              <a:buChar char="•"/>
            </a:pPr>
            <a:r>
              <a:rPr lang="en-US" dirty="0" smtClean="0"/>
              <a:t>Share with a partner!</a:t>
            </a:r>
            <a:endParaRPr lang="en-US" dirty="0"/>
          </a:p>
        </p:txBody>
      </p:sp>
      <p:sp>
        <p:nvSpPr>
          <p:cNvPr id="5" name="Title 4"/>
          <p:cNvSpPr>
            <a:spLocks noGrp="1"/>
          </p:cNvSpPr>
          <p:nvPr>
            <p:ph type="title"/>
          </p:nvPr>
        </p:nvSpPr>
        <p:spPr/>
        <p:txBody>
          <a:bodyPr/>
          <a:lstStyle/>
          <a:p>
            <a:r>
              <a:rPr lang="en-US" dirty="0" smtClean="0"/>
              <a:t>Think-Pair-Share</a:t>
            </a:r>
            <a:br>
              <a:rPr lang="en-US" dirty="0" smtClean="0"/>
            </a:br>
            <a:r>
              <a:rPr lang="en-US" dirty="0" smtClean="0"/>
              <a:t>Group Activity</a:t>
            </a:r>
            <a:endParaRPr lang="en-US" dirty="0"/>
          </a:p>
        </p:txBody>
      </p:sp>
      <p:pic>
        <p:nvPicPr>
          <p:cNvPr id="6" name="Picture 5"/>
          <p:cNvPicPr>
            <a:picLocks noChangeAspect="1"/>
          </p:cNvPicPr>
          <p:nvPr/>
        </p:nvPicPr>
        <p:blipFill>
          <a:blip r:embed="rId3"/>
          <a:stretch>
            <a:fillRect/>
          </a:stretch>
        </p:blipFill>
        <p:spPr>
          <a:xfrm>
            <a:off x="294783" y="1704684"/>
            <a:ext cx="4867179" cy="4867179"/>
          </a:xfrm>
          <a:prstGeom prst="rect">
            <a:avLst/>
          </a:prstGeom>
        </p:spPr>
      </p:pic>
    </p:spTree>
    <p:extLst>
      <p:ext uri="{BB962C8B-B14F-4D97-AF65-F5344CB8AC3E}">
        <p14:creationId xmlns:p14="http://schemas.microsoft.com/office/powerpoint/2010/main" val="19324832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134801"/>
            <a:ext cx="7315499" cy="1351799"/>
          </a:xfrm>
          <a:prstGeom prst="rect">
            <a:avLst/>
          </a:prstGeom>
        </p:spPr>
        <p:txBody>
          <a:bodyPr lIns="91425" tIns="91425" rIns="91425" bIns="91425" anchor="b" anchorCtr="0">
            <a:noAutofit/>
          </a:bodyPr>
          <a:lstStyle/>
          <a:p>
            <a:pPr>
              <a:spcBef>
                <a:spcPts val="0"/>
              </a:spcBef>
              <a:buNone/>
            </a:pPr>
            <a:r>
              <a:rPr lang="en"/>
              <a:t>Recommended Literature</a:t>
            </a:r>
          </a:p>
        </p:txBody>
      </p:sp>
      <p:sp>
        <p:nvSpPr>
          <p:cNvPr id="145" name="Shape 145"/>
          <p:cNvSpPr txBox="1">
            <a:spLocks noGrp="1"/>
          </p:cNvSpPr>
          <p:nvPr>
            <p:ph type="body" idx="1"/>
          </p:nvPr>
        </p:nvSpPr>
        <p:spPr>
          <a:xfrm>
            <a:off x="457200" y="1704688"/>
            <a:ext cx="8229600" cy="48401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2"/>
              </a:buClr>
              <a:buSzPct val="100000"/>
              <a:buFont typeface="Arial"/>
              <a:buChar char="●"/>
            </a:pPr>
            <a:r>
              <a:rPr lang="en" dirty="0">
                <a:solidFill>
                  <a:srgbClr val="0B5394"/>
                </a:solidFill>
              </a:rPr>
              <a:t>Angelo, T.K., &amp; Cross, K.P. (1993). </a:t>
            </a:r>
            <a:r>
              <a:rPr lang="en" i="1" dirty="0">
                <a:solidFill>
                  <a:srgbClr val="0B5394"/>
                </a:solidFill>
              </a:rPr>
              <a:t>Classroom assessment techniques: A handbook for college teachers</a:t>
            </a:r>
            <a:r>
              <a:rPr lang="en" dirty="0">
                <a:solidFill>
                  <a:srgbClr val="0B5394"/>
                </a:solidFill>
              </a:rPr>
              <a:t>. San Francisco, CA: Jossy-Bass.</a:t>
            </a:r>
          </a:p>
          <a:p>
            <a:pPr lvl="0" rtl="0">
              <a:lnSpc>
                <a:spcPct val="115000"/>
              </a:lnSpc>
              <a:spcBef>
                <a:spcPts val="0"/>
              </a:spcBef>
              <a:buNone/>
            </a:pPr>
            <a:endParaRPr dirty="0">
              <a:solidFill>
                <a:srgbClr val="0B5394"/>
              </a:solidFill>
            </a:endParaRPr>
          </a:p>
          <a:p>
            <a:pPr marL="457200" lvl="0" indent="-342900" rtl="0">
              <a:lnSpc>
                <a:spcPct val="115000"/>
              </a:lnSpc>
              <a:spcBef>
                <a:spcPts val="0"/>
              </a:spcBef>
              <a:buClr>
                <a:schemeClr val="dk2"/>
              </a:buClr>
              <a:buSzPct val="100000"/>
              <a:buFont typeface="Arial"/>
              <a:buChar char="●"/>
            </a:pPr>
            <a:r>
              <a:rPr lang="en" dirty="0">
                <a:solidFill>
                  <a:srgbClr val="0B5394"/>
                </a:solidFill>
              </a:rPr>
              <a:t>Simpson-Beck, V. (2011). Assessing classroom assessment techniques. </a:t>
            </a:r>
            <a:r>
              <a:rPr lang="en" i="1" dirty="0">
                <a:solidFill>
                  <a:srgbClr val="0B5394"/>
                </a:solidFill>
              </a:rPr>
              <a:t>Active Learning in Higher Education, 12</a:t>
            </a:r>
            <a:r>
              <a:rPr lang="en" dirty="0">
                <a:solidFill>
                  <a:srgbClr val="0B5394"/>
                </a:solidFill>
              </a:rPr>
              <a:t>(2), 125-132. DOI: 10.1177/1469787411402482.</a:t>
            </a:r>
          </a:p>
          <a:p>
            <a:pPr lvl="0" rtl="0">
              <a:lnSpc>
                <a:spcPct val="115000"/>
              </a:lnSpc>
              <a:spcBef>
                <a:spcPts val="0"/>
              </a:spcBef>
              <a:buNone/>
            </a:pPr>
            <a:endParaRPr dirty="0">
              <a:solidFill>
                <a:srgbClr val="0B5394"/>
              </a:solidFill>
            </a:endParaRPr>
          </a:p>
          <a:p>
            <a:pPr marL="457200" lvl="0" indent="-342900" rtl="0">
              <a:lnSpc>
                <a:spcPct val="115000"/>
              </a:lnSpc>
              <a:spcBef>
                <a:spcPts val="0"/>
              </a:spcBef>
              <a:buClr>
                <a:schemeClr val="dk2"/>
              </a:buClr>
              <a:buSzPct val="100000"/>
              <a:buFont typeface="Arial"/>
              <a:buChar char="●"/>
            </a:pPr>
            <a:r>
              <a:rPr lang="en" dirty="0">
                <a:solidFill>
                  <a:srgbClr val="0B5394"/>
                </a:solidFill>
              </a:rPr>
              <a:t>Stewart, S. L. (1998). Assessment for library instruction: The Cross/Angelo model. </a:t>
            </a:r>
            <a:r>
              <a:rPr lang="en" i="1" dirty="0">
                <a:solidFill>
                  <a:srgbClr val="0B5394"/>
                </a:solidFill>
              </a:rPr>
              <a:t>Research Strategies, 16</a:t>
            </a:r>
            <a:r>
              <a:rPr lang="en" dirty="0">
                <a:solidFill>
                  <a:srgbClr val="0B5394"/>
                </a:solidFill>
              </a:rPr>
              <a:t>(3), 165-174. DOI: 10.1016/S0734-3310(00)80002-6.</a:t>
            </a:r>
          </a:p>
          <a:p>
            <a:pPr lvl="0">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
              <a:t>So, What Should You Take Away?</a:t>
            </a:r>
          </a:p>
        </p:txBody>
      </p:sp>
      <p:sp>
        <p:nvSpPr>
          <p:cNvPr id="139" name="Shape 139"/>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rtl="0">
              <a:spcBef>
                <a:spcPts val="0"/>
              </a:spcBef>
              <a:buNone/>
            </a:pPr>
            <a:endParaRPr dirty="0"/>
          </a:p>
          <a:p>
            <a:pPr>
              <a:spcBef>
                <a:spcPts val="0"/>
              </a:spcBef>
              <a:buNone/>
            </a:pPr>
            <a:endParaRPr dirty="0"/>
          </a:p>
        </p:txBody>
      </p:sp>
      <p:pic>
        <p:nvPicPr>
          <p:cNvPr id="3" name="Picture 2" descr="studying-c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723" y="1704688"/>
            <a:ext cx="2538834" cy="2143125"/>
          </a:xfrm>
          <a:prstGeom prst="rect">
            <a:avLst/>
          </a:prstGeom>
        </p:spPr>
      </p:pic>
      <p:sp>
        <p:nvSpPr>
          <p:cNvPr id="6" name="Rectangle 5"/>
          <p:cNvSpPr/>
          <p:nvPr/>
        </p:nvSpPr>
        <p:spPr>
          <a:xfrm>
            <a:off x="0" y="1704688"/>
            <a:ext cx="6662615" cy="5447646"/>
          </a:xfrm>
          <a:prstGeom prst="rect">
            <a:avLst/>
          </a:prstGeom>
        </p:spPr>
        <p:txBody>
          <a:bodyPr wrap="square">
            <a:spAutoFit/>
          </a:bodyPr>
          <a:lstStyle/>
          <a:p>
            <a:pPr marL="457200" lvl="0" indent="-342900">
              <a:buClr>
                <a:schemeClr val="dk2"/>
              </a:buClr>
              <a:buSzPct val="100000"/>
              <a:buFont typeface="Arial"/>
              <a:buChar char="●"/>
            </a:pPr>
            <a:r>
              <a:rPr lang="en" sz="1800" dirty="0" smtClean="0">
                <a:solidFill>
                  <a:srgbClr val="1F497D"/>
                </a:solidFill>
              </a:rPr>
              <a:t>What are CATs? </a:t>
            </a:r>
          </a:p>
          <a:p>
            <a:pPr marL="914400" lvl="1" indent="-342900">
              <a:buClr>
                <a:schemeClr val="dk2"/>
              </a:buClr>
              <a:buSzPct val="100000"/>
              <a:buFont typeface="Arial"/>
              <a:buChar char="●"/>
            </a:pPr>
            <a:r>
              <a:rPr lang="en" sz="1800" dirty="0" smtClean="0">
                <a:solidFill>
                  <a:srgbClr val="1F497D"/>
                </a:solidFill>
              </a:rPr>
              <a:t>Quick, in-class assessments </a:t>
            </a:r>
          </a:p>
          <a:p>
            <a:pPr marL="914400" lvl="1" indent="-342900">
              <a:buClr>
                <a:schemeClr val="dk2"/>
              </a:buClr>
              <a:buSzPct val="100000"/>
              <a:buFont typeface="Arial"/>
              <a:buChar char="●"/>
            </a:pPr>
            <a:r>
              <a:rPr lang="en" sz="1800" dirty="0" smtClean="0">
                <a:solidFill>
                  <a:srgbClr val="1F497D"/>
                </a:solidFill>
              </a:rPr>
              <a:t>Mutually beneficial to student and instructor</a:t>
            </a:r>
          </a:p>
          <a:p>
            <a:pPr marL="914400" lvl="1" indent="-342900">
              <a:buClr>
                <a:schemeClr val="dk2"/>
              </a:buClr>
              <a:buSzPct val="100000"/>
              <a:buFont typeface="Arial"/>
              <a:buChar char="●"/>
            </a:pPr>
            <a:r>
              <a:rPr lang="en" sz="1800" dirty="0" smtClean="0">
                <a:solidFill>
                  <a:srgbClr val="1F497D"/>
                </a:solidFill>
              </a:rPr>
              <a:t>Promotes better teaching practices through self-reflection</a:t>
            </a:r>
          </a:p>
          <a:p>
            <a:pPr marL="457200" lvl="0" indent="-342900">
              <a:buClr>
                <a:schemeClr val="dk2"/>
              </a:buClr>
              <a:buSzPct val="100000"/>
              <a:buFont typeface="Arial"/>
              <a:buChar char="●"/>
            </a:pPr>
            <a:r>
              <a:rPr lang="en" sz="1800" dirty="0" smtClean="0">
                <a:solidFill>
                  <a:srgbClr val="1F497D"/>
                </a:solidFill>
              </a:rPr>
              <a:t>Know your context/audience: </a:t>
            </a:r>
          </a:p>
          <a:p>
            <a:pPr marL="914400" lvl="1" indent="-342900">
              <a:buClr>
                <a:schemeClr val="dk2"/>
              </a:buClr>
              <a:buSzPct val="100000"/>
              <a:buFont typeface="Arial"/>
              <a:buChar char="●"/>
            </a:pPr>
            <a:r>
              <a:rPr lang="en" sz="1800" dirty="0" smtClean="0">
                <a:solidFill>
                  <a:srgbClr val="1F497D"/>
                </a:solidFill>
              </a:rPr>
              <a:t>Know your audince, know your content, and know your method of teaching </a:t>
            </a:r>
          </a:p>
          <a:p>
            <a:pPr marL="914400" lvl="1" indent="-342900">
              <a:buClr>
                <a:schemeClr val="dk2"/>
              </a:buClr>
              <a:buSzPct val="100000"/>
              <a:buFont typeface="Arial"/>
              <a:buChar char="●"/>
            </a:pPr>
            <a:r>
              <a:rPr lang="en" sz="1800" dirty="0" smtClean="0">
                <a:solidFill>
                  <a:srgbClr val="1F497D"/>
                </a:solidFill>
              </a:rPr>
              <a:t>CATs are customizable, and are most successful when tailored to your session</a:t>
            </a:r>
          </a:p>
          <a:p>
            <a:pPr marL="457200" indent="-342900">
              <a:buClr>
                <a:schemeClr val="dk2"/>
              </a:buClr>
              <a:buSzPct val="100000"/>
              <a:buFont typeface="Arial"/>
              <a:buChar char="●"/>
            </a:pPr>
            <a:r>
              <a:rPr lang="en" sz="1800" dirty="0" smtClean="0">
                <a:solidFill>
                  <a:srgbClr val="1F497D"/>
                </a:solidFill>
              </a:rPr>
              <a:t>Closing the Loop: </a:t>
            </a:r>
          </a:p>
          <a:p>
            <a:pPr marL="914400" lvl="1" indent="-342900">
              <a:buClr>
                <a:schemeClr val="dk2"/>
              </a:buClr>
              <a:buSzPct val="100000"/>
              <a:buFont typeface="Arial"/>
              <a:buChar char="●"/>
            </a:pPr>
            <a:r>
              <a:rPr lang="en" sz="1800" dirty="0" smtClean="0">
                <a:solidFill>
                  <a:srgbClr val="1F497D"/>
                </a:solidFill>
              </a:rPr>
              <a:t>Provides feedback to students and instructors in real-time</a:t>
            </a:r>
            <a:endParaRPr lang="en-US" sz="1800" dirty="0" smtClean="0">
              <a:solidFill>
                <a:srgbClr val="1F497D"/>
              </a:solidFill>
            </a:endParaRPr>
          </a:p>
          <a:p>
            <a:pPr marL="914400" lvl="1" indent="-342900">
              <a:buClr>
                <a:schemeClr val="dk2"/>
              </a:buClr>
              <a:buSzPct val="100000"/>
              <a:buFont typeface="Arial"/>
              <a:buChar char="●"/>
            </a:pPr>
            <a:r>
              <a:rPr lang="en-US" sz="1800" dirty="0" smtClean="0">
                <a:solidFill>
                  <a:srgbClr val="1F497D"/>
                </a:solidFill>
              </a:rPr>
              <a:t>Students gain an understanding in:</a:t>
            </a:r>
          </a:p>
          <a:p>
            <a:pPr marL="1371600" lvl="2" indent="-342900">
              <a:buClr>
                <a:schemeClr val="dk2"/>
              </a:buClr>
              <a:buSzPct val="100000"/>
              <a:buFont typeface="Arial"/>
              <a:buChar char="●"/>
            </a:pPr>
            <a:r>
              <a:rPr lang="en-US" sz="1800" dirty="0" smtClean="0">
                <a:solidFill>
                  <a:srgbClr val="1F497D"/>
                </a:solidFill>
              </a:rPr>
              <a:t>How they are doing in class</a:t>
            </a:r>
          </a:p>
          <a:p>
            <a:pPr marL="1371600" lvl="2" indent="-342900">
              <a:buClr>
                <a:schemeClr val="dk2"/>
              </a:buClr>
              <a:buSzPct val="100000"/>
              <a:buFont typeface="Arial"/>
              <a:buChar char="●"/>
            </a:pPr>
            <a:r>
              <a:rPr lang="en-US" sz="1800" dirty="0" smtClean="0">
                <a:solidFill>
                  <a:srgbClr val="1F497D"/>
                </a:solidFill>
              </a:rPr>
              <a:t>Where they can improve</a:t>
            </a:r>
          </a:p>
          <a:p>
            <a:pPr marL="1371600" lvl="2" indent="-342900">
              <a:buClr>
                <a:schemeClr val="dk2"/>
              </a:buClr>
              <a:buSzPct val="100000"/>
              <a:buFont typeface="Arial"/>
              <a:buChar char="●"/>
            </a:pPr>
            <a:r>
              <a:rPr lang="en-US" sz="1800" dirty="0" smtClean="0">
                <a:solidFill>
                  <a:srgbClr val="1F497D"/>
                </a:solidFill>
              </a:rPr>
              <a:t>You care about their learning</a:t>
            </a:r>
          </a:p>
          <a:p>
            <a:pPr marL="1028700" lvl="2">
              <a:buClr>
                <a:schemeClr val="dk2"/>
              </a:buClr>
              <a:buSzPct val="100000"/>
            </a:pPr>
            <a:endParaRPr lang="en-US" dirty="0" smtClean="0"/>
          </a:p>
          <a:p>
            <a:pPr marL="1371600" lvl="2" indent="-342900">
              <a:buClr>
                <a:schemeClr val="dk2"/>
              </a:buClr>
              <a:buSzPct val="100000"/>
              <a:buFont typeface="Arial"/>
              <a:buChar char="●"/>
            </a:pPr>
            <a:endParaRPr lang="en" dirty="0" smtClean="0"/>
          </a:p>
          <a:p>
            <a:pPr marL="457200" lvl="0" indent="-342900">
              <a:buClr>
                <a:schemeClr val="dk2"/>
              </a:buClr>
              <a:buSzPct val="100000"/>
              <a:buFont typeface="Arial"/>
              <a:buChar char="●"/>
            </a:pP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Minute Paper</a:t>
            </a:r>
            <a:endParaRPr lang="en-US" dirty="0"/>
          </a:p>
        </p:txBody>
      </p:sp>
      <p:sp>
        <p:nvSpPr>
          <p:cNvPr id="3" name="Text Placeholder 2"/>
          <p:cNvSpPr>
            <a:spLocks noGrp="1"/>
          </p:cNvSpPr>
          <p:nvPr>
            <p:ph type="body" idx="1"/>
          </p:nvPr>
        </p:nvSpPr>
        <p:spPr/>
        <p:txBody>
          <a:bodyPr/>
          <a:lstStyle/>
          <a:p>
            <a:pPr>
              <a:buNone/>
            </a:pPr>
            <a:r>
              <a:rPr lang="en-US" dirty="0" smtClean="0"/>
              <a:t>Please think about the following prompt, and write your reaction on the sticky note we have provided you:</a:t>
            </a:r>
          </a:p>
          <a:p>
            <a:pPr lvl="7">
              <a:buNone/>
            </a:pPr>
            <a:endParaRPr lang="en-US" b="1" dirty="0" smtClean="0"/>
          </a:p>
          <a:p>
            <a:pPr lvl="7">
              <a:buNone/>
            </a:pPr>
            <a:endParaRPr lang="en-US" b="1" dirty="0"/>
          </a:p>
          <a:p>
            <a:pPr lvl="7">
              <a:buNone/>
            </a:pPr>
            <a:r>
              <a:rPr lang="en-US" b="1" dirty="0" smtClean="0"/>
              <a:t>What </a:t>
            </a:r>
            <a:r>
              <a:rPr lang="en-US" b="1" dirty="0"/>
              <a:t>is the most valuable thing you learned today?</a:t>
            </a:r>
            <a:endParaRPr lang="en-US" dirty="0"/>
          </a:p>
        </p:txBody>
      </p:sp>
      <p:pic>
        <p:nvPicPr>
          <p:cNvPr id="5" name="Picture 4"/>
          <p:cNvPicPr>
            <a:picLocks noChangeAspect="1"/>
          </p:cNvPicPr>
          <p:nvPr/>
        </p:nvPicPr>
        <p:blipFill>
          <a:blip r:embed="rId3"/>
          <a:stretch>
            <a:fillRect/>
          </a:stretch>
        </p:blipFill>
        <p:spPr>
          <a:xfrm>
            <a:off x="6428232" y="3427476"/>
            <a:ext cx="2258568" cy="3121152"/>
          </a:xfrm>
          <a:prstGeom prst="rect">
            <a:avLst/>
          </a:prstGeom>
        </p:spPr>
      </p:pic>
    </p:spTree>
    <p:extLst>
      <p:ext uri="{BB962C8B-B14F-4D97-AF65-F5344CB8AC3E}">
        <p14:creationId xmlns:p14="http://schemas.microsoft.com/office/powerpoint/2010/main" val="2012503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Text Placeholder 2"/>
          <p:cNvSpPr>
            <a:spLocks noGrp="1"/>
          </p:cNvSpPr>
          <p:nvPr>
            <p:ph type="body" idx="1"/>
          </p:nvPr>
        </p:nvSpPr>
        <p:spPr/>
        <p:txBody>
          <a:bodyPr/>
          <a:lstStyle/>
          <a:p>
            <a:pPr>
              <a:buNone/>
            </a:pPr>
            <a:r>
              <a:rPr lang="en-US" dirty="0" smtClean="0"/>
              <a:t>Amanda Albert</a:t>
            </a:r>
          </a:p>
          <a:p>
            <a:pPr lvl="7">
              <a:buNone/>
            </a:pPr>
            <a:r>
              <a:rPr lang="en-US" dirty="0" smtClean="0">
                <a:hlinkClick r:id="rId3"/>
              </a:rPr>
              <a:t>amandabalbert@gmail.com</a:t>
            </a:r>
            <a:endParaRPr lang="en-US" dirty="0" smtClean="0"/>
          </a:p>
          <a:p>
            <a:pPr lvl="1">
              <a:buNone/>
            </a:pPr>
            <a:endParaRPr lang="en-US" dirty="0"/>
          </a:p>
          <a:p>
            <a:pPr>
              <a:buNone/>
            </a:pPr>
            <a:r>
              <a:rPr lang="en-US" smtClean="0"/>
              <a:t>Chelsea Stripling</a:t>
            </a:r>
            <a:endParaRPr lang="en-US" dirty="0" smtClean="0"/>
          </a:p>
          <a:p>
            <a:pPr>
              <a:buNone/>
            </a:pPr>
            <a:r>
              <a:rPr lang="en-US" dirty="0" smtClean="0">
                <a:hlinkClick r:id="rId4"/>
              </a:rPr>
              <a:t>crc09</a:t>
            </a:r>
            <a:r>
              <a:rPr lang="en-US" dirty="0">
                <a:hlinkClick r:id="rId4"/>
              </a:rPr>
              <a:t>@</a:t>
            </a:r>
            <a:r>
              <a:rPr lang="en-US" dirty="0" smtClean="0">
                <a:hlinkClick r:id="rId4"/>
              </a:rPr>
              <a:t>my.fsu.edu</a:t>
            </a:r>
            <a:endParaRPr lang="en-US" dirty="0" smtClean="0"/>
          </a:p>
          <a:p>
            <a:pPr lvl="2">
              <a:buNone/>
            </a:pPr>
            <a:endParaRPr lang="en-US" dirty="0"/>
          </a:p>
          <a:p>
            <a:pPr>
              <a:buNone/>
            </a:pPr>
            <a:r>
              <a:rPr lang="en-US" dirty="0" smtClean="0"/>
              <a:t>Sarah </a:t>
            </a:r>
            <a:r>
              <a:rPr lang="en-US" dirty="0" err="1" smtClean="0"/>
              <a:t>Helson</a:t>
            </a:r>
            <a:endParaRPr lang="en-US" dirty="0" smtClean="0"/>
          </a:p>
          <a:p>
            <a:pPr lvl="1">
              <a:buNone/>
            </a:pPr>
            <a:r>
              <a:rPr lang="en-US" dirty="0" err="1" smtClean="0"/>
              <a:t>sehelson</a:t>
            </a:r>
            <a:r>
              <a:rPr lang="en-US" dirty="0" err="1"/>
              <a:t>@syr.edu</a:t>
            </a:r>
            <a:endParaRPr lang="en-US" dirty="0" smtClean="0"/>
          </a:p>
          <a:p>
            <a:pPr lvl="1"/>
            <a:endParaRPr lang="en-US" dirty="0" smtClean="0"/>
          </a:p>
          <a:p>
            <a:pPr lvl="1"/>
            <a:endParaRPr lang="en-US" dirty="0"/>
          </a:p>
          <a:p>
            <a:pPr lvl="1"/>
            <a:endParaRPr lang="en-US" dirty="0" smtClean="0"/>
          </a:p>
          <a:p>
            <a:pPr lvl="1" algn="ctr">
              <a:buNone/>
            </a:pPr>
            <a:r>
              <a:rPr lang="en-US" sz="2400" dirty="0" smtClean="0"/>
              <a:t>THANK YOU! </a:t>
            </a:r>
            <a:endParaRPr lang="en-US" sz="2400" dirty="0"/>
          </a:p>
          <a:p>
            <a:pPr lvl="1"/>
            <a:endParaRPr lang="en-US" dirty="0"/>
          </a:p>
        </p:txBody>
      </p:sp>
    </p:spTree>
    <p:extLst>
      <p:ext uri="{BB962C8B-B14F-4D97-AF65-F5344CB8AC3E}">
        <p14:creationId xmlns:p14="http://schemas.microsoft.com/office/powerpoint/2010/main" val="30769960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769074"/>
            <a:ext cx="8403730" cy="5088925"/>
          </a:xfrm>
          <a:prstGeom prst="rect">
            <a:avLst/>
          </a:prstGeom>
        </p:spPr>
      </p:pic>
      <p:sp>
        <p:nvSpPr>
          <p:cNvPr id="11" name="Title 10"/>
          <p:cNvSpPr>
            <a:spLocks noGrp="1"/>
          </p:cNvSpPr>
          <p:nvPr>
            <p:ph type="title"/>
          </p:nvPr>
        </p:nvSpPr>
        <p:spPr/>
        <p:txBody>
          <a:bodyPr/>
          <a:lstStyle/>
          <a:p>
            <a:r>
              <a:rPr lang="en-US" dirty="0" smtClean="0"/>
              <a:t>Pop Quiz!</a:t>
            </a:r>
            <a:br>
              <a:rPr lang="en-US" dirty="0" smtClean="0"/>
            </a:br>
            <a:r>
              <a:rPr lang="en-US" sz="3200" dirty="0" smtClean="0"/>
              <a:t>Circle the answer you think is best. </a:t>
            </a:r>
            <a:endParaRPr lang="en-US" sz="3200" dirty="0"/>
          </a:p>
        </p:txBody>
      </p:sp>
      <p:sp>
        <p:nvSpPr>
          <p:cNvPr id="12" name="Rectangle 11"/>
          <p:cNvSpPr/>
          <p:nvPr/>
        </p:nvSpPr>
        <p:spPr>
          <a:xfrm>
            <a:off x="5689600" y="2063750"/>
            <a:ext cx="914400" cy="25400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13275" y="5175250"/>
            <a:ext cx="3975100" cy="428625"/>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807499" y="3429000"/>
            <a:ext cx="653751" cy="34925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27750" y="5873750"/>
            <a:ext cx="508000" cy="19685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127750" y="2587625"/>
            <a:ext cx="508000" cy="365125"/>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682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ldLvl="4" animBg="1"/>
      <p:bldP spid="14" grpId="0" bldLvl="3" animBg="1"/>
      <p:bldP spid="15" grpId="0" bldLvl="5" animBg="1"/>
      <p:bldP spid="16" grpId="0"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34801"/>
            <a:ext cx="7315499" cy="1351799"/>
          </a:xfrm>
          <a:prstGeom prst="rect">
            <a:avLst/>
          </a:prstGeom>
        </p:spPr>
        <p:txBody>
          <a:bodyPr lIns="91425" tIns="91425" rIns="91425" bIns="91425" anchor="b" anchorCtr="0">
            <a:noAutofit/>
          </a:bodyPr>
          <a:lstStyle/>
          <a:p>
            <a:pPr>
              <a:spcBef>
                <a:spcPts val="0"/>
              </a:spcBef>
              <a:buNone/>
            </a:pPr>
            <a:r>
              <a:rPr lang="en" sz="3600"/>
              <a:t>Background Knowledge Probe</a:t>
            </a:r>
          </a:p>
        </p:txBody>
      </p:sp>
      <p:sp>
        <p:nvSpPr>
          <p:cNvPr id="96" name="Shape 96"/>
          <p:cNvSpPr txBox="1">
            <a:spLocks noGrp="1"/>
          </p:cNvSpPr>
          <p:nvPr>
            <p:ph type="body" idx="1"/>
          </p:nvPr>
        </p:nvSpPr>
        <p:spPr>
          <a:xfrm>
            <a:off x="457200" y="1704688"/>
            <a:ext cx="8229600" cy="4840199"/>
          </a:xfrm>
          <a:prstGeom prst="rect">
            <a:avLst/>
          </a:prstGeom>
        </p:spPr>
        <p:txBody>
          <a:bodyPr lIns="91425" tIns="91425" rIns="91425" bIns="91425" anchor="t" anchorCtr="0">
            <a:noAutofit/>
          </a:bodyPr>
          <a:lstStyle/>
          <a:p>
            <a:pPr lvl="0" rtl="0">
              <a:spcBef>
                <a:spcPts val="0"/>
              </a:spcBef>
              <a:buNone/>
            </a:pPr>
            <a:r>
              <a:rPr lang="en" dirty="0"/>
              <a:t>Please complete the following multiple choice questionnaire. </a:t>
            </a:r>
          </a:p>
          <a:p>
            <a:pPr lvl="0" rtl="0">
              <a:spcBef>
                <a:spcPts val="0"/>
              </a:spcBef>
              <a:buNone/>
            </a:pPr>
            <a:endParaRPr dirty="0"/>
          </a:p>
          <a:p>
            <a:pPr lvl="0" rtl="0">
              <a:spcBef>
                <a:spcPts val="0"/>
              </a:spcBef>
              <a:buNone/>
            </a:pPr>
            <a:r>
              <a:rPr lang="en" dirty="0"/>
              <a:t>Designed to assess </a:t>
            </a:r>
          </a:p>
          <a:p>
            <a:pPr marL="457200" lvl="0" indent="-342900" rtl="0">
              <a:spcBef>
                <a:spcPts val="0"/>
              </a:spcBef>
              <a:buClr>
                <a:schemeClr val="dk2"/>
              </a:buClr>
              <a:buSzPct val="100000"/>
              <a:buFont typeface="Arial"/>
              <a:buChar char="●"/>
            </a:pPr>
            <a:r>
              <a:rPr lang="en" dirty="0"/>
              <a:t>Prior knowledge on the subject </a:t>
            </a:r>
          </a:p>
          <a:p>
            <a:pPr marL="457200" lvl="0" indent="-342900" rtl="0">
              <a:spcBef>
                <a:spcPts val="0"/>
              </a:spcBef>
              <a:buClr>
                <a:schemeClr val="dk2"/>
              </a:buClr>
              <a:buSzPct val="100000"/>
              <a:buFont typeface="Arial"/>
              <a:buChar char="●"/>
            </a:pPr>
            <a:r>
              <a:rPr lang="en" dirty="0"/>
              <a:t>Baseline knowledge level </a:t>
            </a:r>
          </a:p>
          <a:p>
            <a:pPr lvl="0" rtl="0">
              <a:spcBef>
                <a:spcPts val="0"/>
              </a:spcBef>
              <a:buNone/>
            </a:pPr>
            <a:endParaRPr dirty="0"/>
          </a:p>
          <a:p>
            <a:pPr lvl="0" rtl="0">
              <a:spcBef>
                <a:spcPts val="0"/>
              </a:spcBef>
              <a:buNone/>
            </a:pPr>
            <a:r>
              <a:rPr lang="en" dirty="0"/>
              <a:t>When is it used? </a:t>
            </a:r>
          </a:p>
          <a:p>
            <a:pPr marL="457200" lvl="0" indent="-342900" rtl="0">
              <a:spcBef>
                <a:spcPts val="0"/>
              </a:spcBef>
              <a:buClr>
                <a:schemeClr val="dk2"/>
              </a:buClr>
              <a:buSzPct val="100000"/>
              <a:buFont typeface="Arial"/>
              <a:buChar char="●"/>
            </a:pPr>
            <a:r>
              <a:rPr lang="en" dirty="0"/>
              <a:t>Beginning of a course</a:t>
            </a:r>
          </a:p>
          <a:p>
            <a:pPr marL="457200" lvl="0" indent="-342900" rtl="0">
              <a:spcBef>
                <a:spcPts val="0"/>
              </a:spcBef>
              <a:buClr>
                <a:schemeClr val="dk2"/>
              </a:buClr>
              <a:buSzPct val="100000"/>
              <a:buFont typeface="Arial"/>
              <a:buChar char="●"/>
            </a:pPr>
            <a:r>
              <a:rPr lang="en" dirty="0"/>
              <a:t>Beginning of class</a:t>
            </a:r>
          </a:p>
          <a:p>
            <a:pPr marL="457200" lvl="0" indent="-342900" rtl="0">
              <a:spcBef>
                <a:spcPts val="0"/>
              </a:spcBef>
              <a:buClr>
                <a:schemeClr val="dk2"/>
              </a:buClr>
              <a:buSzPct val="100000"/>
              <a:buFont typeface="Arial"/>
              <a:buChar char="●"/>
            </a:pPr>
            <a:r>
              <a:rPr lang="en" dirty="0"/>
              <a:t>Introducing a new lesson</a:t>
            </a:r>
          </a:p>
          <a:p>
            <a:pPr marL="457200" lvl="0" indent="-342900" rtl="0">
              <a:spcBef>
                <a:spcPts val="0"/>
              </a:spcBef>
              <a:buClr>
                <a:schemeClr val="dk2"/>
              </a:buClr>
              <a:buSzPct val="100000"/>
              <a:buFont typeface="Arial"/>
              <a:buChar char="●"/>
            </a:pPr>
            <a:r>
              <a:rPr lang="en" dirty="0"/>
              <a:t>Prior to introducing a new topic </a:t>
            </a:r>
          </a:p>
          <a:p>
            <a:pPr lvl="0" rtl="0">
              <a:spcBef>
                <a:spcPts val="0"/>
              </a:spcBef>
              <a:buNone/>
            </a:pPr>
            <a:endParaRPr dirty="0"/>
          </a:p>
          <a:p>
            <a:pPr lvl="0" rtl="0">
              <a:spcBef>
                <a:spcPts val="0"/>
              </a:spcBef>
              <a:buNone/>
            </a:pPr>
            <a:endParaRPr dirty="0"/>
          </a:p>
          <a:p>
            <a:pPr>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Shape 102"/>
          <p:cNvSpPr txBox="1">
            <a:spLocks noGrp="1"/>
          </p:cNvSpPr>
          <p:nvPr>
            <p:ph type="body" idx="1"/>
          </p:nvPr>
        </p:nvSpPr>
        <p:spPr>
          <a:prstGeom prst="rect">
            <a:avLst/>
          </a:prstGeom>
        </p:spPr>
        <p:txBody>
          <a:bodyPr lIns="91425" tIns="91425" rIns="91425" bIns="91425" anchor="t" anchorCtr="0">
            <a:noAutofit/>
          </a:bodyPr>
          <a:lstStyle/>
          <a:p>
            <a:pPr marL="514350" lvl="0" indent="-285750">
              <a:buSzPct val="150000"/>
              <a:buFont typeface="Arial"/>
              <a:buChar char="•"/>
            </a:pPr>
            <a:r>
              <a:rPr lang="en" dirty="0" smtClean="0"/>
              <a:t>What </a:t>
            </a:r>
            <a:r>
              <a:rPr lang="en" dirty="0"/>
              <a:t>are CATs?</a:t>
            </a:r>
          </a:p>
          <a:p>
            <a:pPr marL="285750" lvl="0" indent="-285750" rtl="0">
              <a:spcBef>
                <a:spcPts val="0"/>
              </a:spcBef>
              <a:buSzPct val="150000"/>
              <a:buFont typeface="Arial"/>
              <a:buChar char="•"/>
            </a:pPr>
            <a:endParaRPr dirty="0"/>
          </a:p>
          <a:p>
            <a:pPr marL="514350" lvl="0" indent="-285750" rtl="0">
              <a:spcBef>
                <a:spcPts val="0"/>
              </a:spcBef>
              <a:buClr>
                <a:schemeClr val="dk2"/>
              </a:buClr>
              <a:buSzPct val="150000"/>
              <a:buFont typeface="Arial"/>
              <a:buChar char="•"/>
            </a:pPr>
            <a:r>
              <a:rPr lang="en" dirty="0"/>
              <a:t>Various types of CATs and how to use them in your classroom</a:t>
            </a:r>
          </a:p>
          <a:p>
            <a:pPr marL="285750" lvl="0" indent="-285750" rtl="0">
              <a:spcBef>
                <a:spcPts val="0"/>
              </a:spcBef>
              <a:buSzPct val="150000"/>
              <a:buFont typeface="Arial"/>
              <a:buChar char="•"/>
            </a:pPr>
            <a:endParaRPr dirty="0"/>
          </a:p>
          <a:p>
            <a:pPr marL="514350" lvl="0" indent="-285750" rtl="0">
              <a:spcBef>
                <a:spcPts val="0"/>
              </a:spcBef>
              <a:buClr>
                <a:schemeClr val="dk2"/>
              </a:buClr>
              <a:buSzPct val="150000"/>
              <a:buFont typeface="Arial"/>
              <a:buChar char="•"/>
            </a:pPr>
            <a:r>
              <a:rPr lang="en" dirty="0"/>
              <a:t>CAT demonstrations</a:t>
            </a:r>
          </a:p>
          <a:p>
            <a:pPr marL="285750" lvl="0" indent="-285750" rtl="0">
              <a:spcBef>
                <a:spcPts val="0"/>
              </a:spcBef>
              <a:buSzPct val="150000"/>
              <a:buFont typeface="Arial"/>
              <a:buChar char="•"/>
            </a:pPr>
            <a:endParaRPr dirty="0"/>
          </a:p>
          <a:p>
            <a:pPr marL="514350" lvl="0" indent="-285750" rtl="0">
              <a:spcBef>
                <a:spcPts val="0"/>
              </a:spcBef>
              <a:buClr>
                <a:schemeClr val="dk2"/>
              </a:buClr>
              <a:buSzPct val="150000"/>
              <a:buFont typeface="Arial"/>
              <a:buChar char="•"/>
            </a:pPr>
            <a:r>
              <a:rPr lang="en" dirty="0" smtClean="0"/>
              <a:t>Takeaways</a:t>
            </a:r>
            <a:r>
              <a:rPr lang="en-US" dirty="0" smtClean="0"/>
              <a:t> &amp; </a:t>
            </a:r>
            <a:r>
              <a:rPr lang="en" dirty="0" smtClean="0"/>
              <a:t>Recommended </a:t>
            </a:r>
            <a:r>
              <a:rPr lang="en" dirty="0"/>
              <a:t>Literature </a:t>
            </a:r>
            <a:endParaRPr lang="en-US" dirty="0" smtClean="0"/>
          </a:p>
          <a:p>
            <a:pPr marL="228600" lvl="0" rtl="0">
              <a:spcBef>
                <a:spcPts val="0"/>
              </a:spcBef>
              <a:buClr>
                <a:schemeClr val="dk2"/>
              </a:buClr>
              <a:buSzPct val="150000"/>
            </a:pPr>
            <a:endParaRPr lang="en-US" dirty="0" smtClean="0"/>
          </a:p>
          <a:p>
            <a:pPr marL="514350" lvl="0" indent="-285750" rtl="0">
              <a:spcBef>
                <a:spcPts val="0"/>
              </a:spcBef>
              <a:buClr>
                <a:schemeClr val="dk2"/>
              </a:buClr>
              <a:buSzPct val="150000"/>
              <a:buFont typeface="Arial"/>
              <a:buChar char="•"/>
            </a:pPr>
            <a:r>
              <a:rPr lang="en-US" dirty="0" smtClean="0"/>
              <a:t>Conclusion: CAT experts! </a:t>
            </a:r>
            <a:endParaRPr dirty="0"/>
          </a:p>
          <a:p>
            <a:pPr lvl="0" rtl="0">
              <a:spcBef>
                <a:spcPts val="0"/>
              </a:spcBef>
              <a:buNone/>
            </a:pPr>
            <a:endParaRPr dirty="0"/>
          </a:p>
        </p:txBody>
      </p:sp>
      <p:sp>
        <p:nvSpPr>
          <p:cNvPr id="101" name="Shape 10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Agenda</a:t>
            </a:r>
          </a:p>
        </p:txBody>
      </p:sp>
      <p:pic>
        <p:nvPicPr>
          <p:cNvPr id="3" name="Picture 2" descr="teacher-cat_o_17974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844" y="3099318"/>
            <a:ext cx="4445890" cy="344556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134801"/>
            <a:ext cx="7315499" cy="1351799"/>
          </a:xfrm>
          <a:prstGeom prst="rect">
            <a:avLst/>
          </a:prstGeom>
        </p:spPr>
        <p:txBody>
          <a:bodyPr lIns="91425" tIns="91425" rIns="91425" bIns="91425" anchor="b" anchorCtr="0">
            <a:noAutofit/>
          </a:bodyPr>
          <a:lstStyle/>
          <a:p>
            <a:pPr>
              <a:spcBef>
                <a:spcPts val="0"/>
              </a:spcBef>
              <a:buNone/>
            </a:pPr>
            <a:r>
              <a:rPr lang="en"/>
              <a:t>What is a CAT?</a:t>
            </a:r>
          </a:p>
        </p:txBody>
      </p:sp>
      <p:sp>
        <p:nvSpPr>
          <p:cNvPr id="109" name="Shape 109"/>
          <p:cNvSpPr txBox="1">
            <a:spLocks noGrp="1"/>
          </p:cNvSpPr>
          <p:nvPr>
            <p:ph type="body" idx="1"/>
          </p:nvPr>
        </p:nvSpPr>
        <p:spPr>
          <a:xfrm>
            <a:off x="457200" y="1704688"/>
            <a:ext cx="8229600" cy="48401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AutoNum type="arabicPeriod"/>
            </a:pPr>
            <a:r>
              <a:rPr lang="en" dirty="0" smtClean="0">
                <a:solidFill>
                  <a:srgbClr val="1F497D"/>
                </a:solidFill>
              </a:rPr>
              <a:t>In </a:t>
            </a:r>
            <a:r>
              <a:rPr lang="en-US" dirty="0" smtClean="0">
                <a:solidFill>
                  <a:srgbClr val="1F497D"/>
                </a:solidFill>
              </a:rPr>
              <a:t>class</a:t>
            </a:r>
            <a:r>
              <a:rPr lang="en-US" dirty="0" smtClean="0">
                <a:solidFill>
                  <a:schemeClr val="bg2"/>
                </a:solidFill>
              </a:rPr>
              <a:t>, informal, </a:t>
            </a:r>
            <a:r>
              <a:rPr lang="en" dirty="0" smtClean="0">
                <a:solidFill>
                  <a:schemeClr val="bg2"/>
                </a:solidFill>
              </a:rPr>
              <a:t>formative </a:t>
            </a:r>
            <a:r>
              <a:rPr lang="en" dirty="0" smtClean="0"/>
              <a:t>assessment </a:t>
            </a:r>
          </a:p>
          <a:p>
            <a:pPr lvl="0" rtl="0">
              <a:spcBef>
                <a:spcPts val="0"/>
              </a:spcBef>
              <a:buNone/>
            </a:pPr>
            <a:endParaRPr dirty="0"/>
          </a:p>
          <a:p>
            <a:pPr marL="457200" lvl="0" indent="-342900" rtl="0">
              <a:spcBef>
                <a:spcPts val="0"/>
              </a:spcBef>
              <a:buClr>
                <a:schemeClr val="dk2"/>
              </a:buClr>
              <a:buSzPct val="100000"/>
              <a:buFont typeface="Arial"/>
              <a:buAutoNum type="arabicPeriod"/>
            </a:pPr>
            <a:r>
              <a:rPr lang="en-US" dirty="0" smtClean="0"/>
              <a:t>Measures &amp; reinforces student learning</a:t>
            </a:r>
          </a:p>
          <a:p>
            <a:pPr marL="114300" lvl="0" rtl="0">
              <a:spcBef>
                <a:spcPts val="0"/>
              </a:spcBef>
              <a:buClr>
                <a:schemeClr val="dk2"/>
              </a:buClr>
              <a:buSzPct val="100000"/>
              <a:buNone/>
            </a:pPr>
            <a:endParaRPr lang="en-US" dirty="0" smtClean="0"/>
          </a:p>
          <a:p>
            <a:pPr marL="457200" lvl="0" indent="-342900" rtl="0">
              <a:spcBef>
                <a:spcPts val="0"/>
              </a:spcBef>
              <a:buClr>
                <a:schemeClr val="dk2"/>
              </a:buClr>
              <a:buSzPct val="100000"/>
              <a:buFont typeface="Arial"/>
              <a:buAutoNum type="arabicPeriod"/>
            </a:pPr>
            <a:r>
              <a:rPr lang="en-US" dirty="0" smtClean="0"/>
              <a:t>Empowering! </a:t>
            </a:r>
          </a:p>
          <a:p>
            <a:pPr marL="457200" lvl="0" indent="-342900" rtl="0">
              <a:spcBef>
                <a:spcPts val="0"/>
              </a:spcBef>
              <a:buClr>
                <a:schemeClr val="dk2"/>
              </a:buClr>
              <a:buSzPct val="100000"/>
              <a:buFont typeface="Arial"/>
              <a:buAutoNum type="arabicPeriod"/>
            </a:pPr>
            <a:endParaRPr lang="en-US" dirty="0"/>
          </a:p>
          <a:p>
            <a:pPr marL="457200" lvl="0" indent="-342900" rtl="0">
              <a:spcBef>
                <a:spcPts val="0"/>
              </a:spcBef>
              <a:buClr>
                <a:schemeClr val="dk2"/>
              </a:buClr>
              <a:buSzPct val="100000"/>
              <a:buFont typeface="Arial"/>
              <a:buAutoNum type="arabicPeriod"/>
            </a:pPr>
            <a:r>
              <a:rPr lang="en-US" dirty="0" smtClean="0"/>
              <a:t>Creates independent learners</a:t>
            </a:r>
          </a:p>
          <a:p>
            <a:pPr marL="457200" lvl="0" indent="-342900" rtl="0">
              <a:spcBef>
                <a:spcPts val="0"/>
              </a:spcBef>
              <a:buClr>
                <a:schemeClr val="dk2"/>
              </a:buClr>
              <a:buSzPct val="100000"/>
              <a:buFont typeface="Arial"/>
              <a:buAutoNum type="arabicPeriod"/>
            </a:pPr>
            <a:endParaRPr lang="en-US" dirty="0"/>
          </a:p>
          <a:p>
            <a:pPr marL="457200" lvl="0" indent="-342900" rtl="0">
              <a:spcBef>
                <a:spcPts val="0"/>
              </a:spcBef>
              <a:buClr>
                <a:schemeClr val="dk2"/>
              </a:buClr>
              <a:buSzPct val="100000"/>
              <a:buFont typeface="Arial"/>
              <a:buAutoNum type="arabicPeriod"/>
            </a:pPr>
            <a:r>
              <a:rPr lang="en-US" dirty="0" smtClean="0"/>
              <a:t>Requires a dedication to teaching &amp; motivation to improve</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55000" lnSpcReduction="20000"/>
          </a:bodyPr>
          <a:lstStyle/>
          <a:p>
            <a:r>
              <a:rPr lang="en-US" sz="4400" dirty="0">
                <a:solidFill>
                  <a:srgbClr val="EFEDE2"/>
                </a:solidFill>
              </a:rPr>
              <a:t>Learner-</a:t>
            </a:r>
            <a:r>
              <a:rPr lang="en-US" sz="4400" dirty="0" smtClean="0">
                <a:solidFill>
                  <a:srgbClr val="EFEDE2"/>
                </a:solidFill>
              </a:rPr>
              <a:t>Centered; Teacher </a:t>
            </a:r>
            <a:r>
              <a:rPr lang="en-US" sz="4400" dirty="0">
                <a:solidFill>
                  <a:srgbClr val="EFEDE2"/>
                </a:solidFill>
              </a:rPr>
              <a:t>Directed</a:t>
            </a:r>
            <a:endParaRPr lang="en-US" dirty="0"/>
          </a:p>
        </p:txBody>
      </p:sp>
      <p:pic>
        <p:nvPicPr>
          <p:cNvPr id="4" name="Picture 3" descr="429871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54" y="1308439"/>
            <a:ext cx="3522496" cy="3522496"/>
          </a:xfrm>
          <a:prstGeom prst="rect">
            <a:avLst/>
          </a:prstGeom>
        </p:spPr>
      </p:pic>
      <p:sp>
        <p:nvSpPr>
          <p:cNvPr id="2" name="TextBox 1"/>
          <p:cNvSpPr txBox="1"/>
          <p:nvPr/>
        </p:nvSpPr>
        <p:spPr>
          <a:xfrm>
            <a:off x="4580503" y="1308439"/>
            <a:ext cx="4104313" cy="3170099"/>
          </a:xfrm>
          <a:prstGeom prst="rect">
            <a:avLst/>
          </a:prstGeom>
          <a:noFill/>
        </p:spPr>
        <p:txBody>
          <a:bodyPr wrap="square" rtlCol="0">
            <a:spAutoFit/>
          </a:bodyPr>
          <a:lstStyle/>
          <a:p>
            <a:pPr lvl="0" defTabSz="457200"/>
            <a:r>
              <a:rPr lang="en-US" sz="2400" kern="1200" dirty="0" smtClean="0">
                <a:solidFill>
                  <a:srgbClr val="1F497D"/>
                </a:solidFill>
                <a:ea typeface="+mn-ea"/>
                <a:cs typeface="+mn-cs"/>
              </a:rPr>
              <a:t>Direct your teaching:</a:t>
            </a:r>
          </a:p>
          <a:p>
            <a:pPr lvl="0" defTabSz="457200"/>
            <a:endParaRPr lang="en-US" sz="1800" kern="1200" dirty="0" smtClean="0">
              <a:solidFill>
                <a:srgbClr val="1F497D"/>
              </a:solidFill>
              <a:ea typeface="+mn-ea"/>
              <a:cs typeface="+mn-cs"/>
            </a:endParaRPr>
          </a:p>
          <a:p>
            <a:pPr marL="342900" lvl="0" indent="-342900" defTabSz="457200">
              <a:buFont typeface="+mj-lt"/>
              <a:buAutoNum type="arabicPeriod"/>
            </a:pPr>
            <a:r>
              <a:rPr lang="en-US" sz="1800" kern="1200" dirty="0" smtClean="0">
                <a:solidFill>
                  <a:srgbClr val="1F497D"/>
                </a:solidFill>
                <a:ea typeface="+mn-ea"/>
                <a:cs typeface="+mn-cs"/>
              </a:rPr>
              <a:t>What </a:t>
            </a:r>
            <a:r>
              <a:rPr lang="en-US" sz="1800" kern="1200" dirty="0">
                <a:solidFill>
                  <a:srgbClr val="1F497D"/>
                </a:solidFill>
                <a:ea typeface="+mn-ea"/>
                <a:cs typeface="+mn-cs"/>
              </a:rPr>
              <a:t>are the essential skills and knowledge I am trying to teach</a:t>
            </a:r>
            <a:r>
              <a:rPr lang="en-US" sz="1800" kern="1200" dirty="0" smtClean="0">
                <a:solidFill>
                  <a:srgbClr val="1F497D"/>
                </a:solidFill>
                <a:ea typeface="+mn-ea"/>
                <a:cs typeface="+mn-cs"/>
              </a:rPr>
              <a:t>?</a:t>
            </a:r>
          </a:p>
          <a:p>
            <a:pPr marL="342900" lvl="0" indent="-342900" defTabSz="457200">
              <a:buFont typeface="+mj-lt"/>
              <a:buAutoNum type="arabicPeriod"/>
            </a:pPr>
            <a:endParaRPr lang="en-US" sz="1800" kern="1200" dirty="0">
              <a:solidFill>
                <a:srgbClr val="1F497D"/>
              </a:solidFill>
              <a:ea typeface="+mn-ea"/>
              <a:cs typeface="+mn-cs"/>
            </a:endParaRPr>
          </a:p>
          <a:p>
            <a:pPr marL="342900" lvl="0" indent="-342900" defTabSz="457200">
              <a:buFont typeface="+mj-lt"/>
              <a:buAutoNum type="arabicPeriod"/>
            </a:pPr>
            <a:r>
              <a:rPr lang="en-US" sz="1800" kern="1200" dirty="0">
                <a:solidFill>
                  <a:srgbClr val="1F497D"/>
                </a:solidFill>
                <a:ea typeface="+mn-ea"/>
                <a:cs typeface="+mn-cs"/>
              </a:rPr>
              <a:t>How can I find out whether students are learning them</a:t>
            </a:r>
            <a:r>
              <a:rPr lang="en-US" sz="1800" kern="1200" dirty="0" smtClean="0">
                <a:solidFill>
                  <a:srgbClr val="1F497D"/>
                </a:solidFill>
                <a:ea typeface="+mn-ea"/>
                <a:cs typeface="+mn-cs"/>
              </a:rPr>
              <a:t>?</a:t>
            </a:r>
          </a:p>
          <a:p>
            <a:pPr marL="342900" lvl="0" indent="-342900" defTabSz="457200">
              <a:buFont typeface="+mj-lt"/>
              <a:buAutoNum type="arabicPeriod"/>
            </a:pPr>
            <a:endParaRPr lang="en-US" sz="1800" kern="1200" dirty="0">
              <a:solidFill>
                <a:srgbClr val="1F497D"/>
              </a:solidFill>
              <a:ea typeface="+mn-ea"/>
              <a:cs typeface="+mn-cs"/>
            </a:endParaRPr>
          </a:p>
          <a:p>
            <a:pPr marL="342900" lvl="0" indent="-342900" defTabSz="457200">
              <a:buFont typeface="+mj-lt"/>
              <a:buAutoNum type="arabicPeriod"/>
            </a:pPr>
            <a:r>
              <a:rPr lang="en-US" sz="1800" kern="1200" dirty="0">
                <a:solidFill>
                  <a:srgbClr val="1F497D"/>
                </a:solidFill>
                <a:ea typeface="+mn-ea"/>
                <a:cs typeface="+mn-cs"/>
              </a:rPr>
              <a:t>How </a:t>
            </a:r>
            <a:r>
              <a:rPr lang="en-US" sz="1800" kern="1200" dirty="0">
                <a:solidFill>
                  <a:schemeClr val="bg2"/>
                </a:solidFill>
                <a:ea typeface="+mn-ea"/>
                <a:cs typeface="+mn-cs"/>
              </a:rPr>
              <a:t>can I help students learn better?</a:t>
            </a:r>
          </a:p>
          <a:p>
            <a:pPr marL="342900" indent="-342900">
              <a:buFont typeface="+mj-lt"/>
              <a:buAutoNum type="arabicPeriod"/>
            </a:pPr>
            <a:endParaRPr lang="en-US" dirty="0">
              <a:solidFill>
                <a:schemeClr val="bg2"/>
              </a:solidFill>
            </a:endParaRPr>
          </a:p>
        </p:txBody>
      </p:sp>
    </p:spTree>
    <p:extLst>
      <p:ext uri="{BB962C8B-B14F-4D97-AF65-F5344CB8AC3E}">
        <p14:creationId xmlns:p14="http://schemas.microsoft.com/office/powerpoint/2010/main" val="29062715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55000" lnSpcReduction="20000"/>
          </a:bodyPr>
          <a:lstStyle/>
          <a:p>
            <a:r>
              <a:rPr lang="en-US" sz="4400" dirty="0">
                <a:solidFill>
                  <a:srgbClr val="EFEDE2"/>
                </a:solidFill>
              </a:rPr>
              <a:t>Mutually </a:t>
            </a:r>
            <a:r>
              <a:rPr lang="en-US" sz="4400" dirty="0" smtClean="0">
                <a:solidFill>
                  <a:srgbClr val="EFEDE2"/>
                </a:solidFill>
              </a:rPr>
              <a:t>Beneficial; Context </a:t>
            </a:r>
            <a:r>
              <a:rPr lang="en-US" sz="4400" dirty="0">
                <a:solidFill>
                  <a:srgbClr val="EFEDE2"/>
                </a:solidFill>
              </a:rPr>
              <a:t>Specific</a:t>
            </a:r>
            <a:endParaRPr lang="en-US" dirty="0"/>
          </a:p>
        </p:txBody>
      </p:sp>
      <p:sp>
        <p:nvSpPr>
          <p:cNvPr id="4" name="TextBox 3"/>
          <p:cNvSpPr txBox="1"/>
          <p:nvPr/>
        </p:nvSpPr>
        <p:spPr>
          <a:xfrm>
            <a:off x="5210330" y="621982"/>
            <a:ext cx="184666" cy="307777"/>
          </a:xfrm>
          <a:prstGeom prst="rect">
            <a:avLst/>
          </a:prstGeom>
          <a:noFill/>
        </p:spPr>
        <p:txBody>
          <a:bodyPr wrap="none" rtlCol="0">
            <a:spAutoFit/>
          </a:bodyPr>
          <a:lstStyle/>
          <a:p>
            <a:endParaRPr lang="en-US" dirty="0"/>
          </a:p>
        </p:txBody>
      </p:sp>
      <p:graphicFrame>
        <p:nvGraphicFramePr>
          <p:cNvPr id="2" name="Diagram 1"/>
          <p:cNvGraphicFramePr/>
          <p:nvPr>
            <p:extLst>
              <p:ext uri="{D42A27DB-BD31-4B8C-83A1-F6EECF244321}">
                <p14:modId xmlns:p14="http://schemas.microsoft.com/office/powerpoint/2010/main" val="1665463402"/>
              </p:ext>
            </p:extLst>
          </p:nvPr>
        </p:nvGraphicFramePr>
        <p:xfrm>
          <a:off x="603251" y="904874"/>
          <a:ext cx="8080374"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6200000">
            <a:off x="2875694" y="2770970"/>
            <a:ext cx="3508653" cy="461665"/>
          </a:xfrm>
          <a:prstGeom prst="rect">
            <a:avLst/>
          </a:prstGeom>
          <a:noFill/>
        </p:spPr>
        <p:txBody>
          <a:bodyPr vert="horz" wrap="square" rtlCol="0">
            <a:spAutoFit/>
          </a:bodyPr>
          <a:lstStyle/>
          <a:p>
            <a:r>
              <a:rPr lang="en-US" sz="2400" b="1" dirty="0" smtClean="0"/>
              <a:t>Classroom Success </a:t>
            </a:r>
            <a:endParaRPr lang="en-US" sz="2400" b="1" dirty="0"/>
          </a:p>
        </p:txBody>
      </p:sp>
    </p:spTree>
    <p:extLst>
      <p:ext uri="{BB962C8B-B14F-4D97-AF65-F5344CB8AC3E}">
        <p14:creationId xmlns:p14="http://schemas.microsoft.com/office/powerpoint/2010/main" val="1803429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47500" lnSpcReduction="20000"/>
          </a:bodyPr>
          <a:lstStyle/>
          <a:p>
            <a:r>
              <a:rPr lang="en-US" sz="4400" dirty="0">
                <a:solidFill>
                  <a:srgbClr val="EFEDE2"/>
                </a:solidFill>
              </a:rPr>
              <a:t>Ongoing; Rooted in good teaching practice</a:t>
            </a:r>
            <a:endParaRPr lang="en-US" dirty="0"/>
          </a:p>
        </p:txBody>
      </p:sp>
      <p:graphicFrame>
        <p:nvGraphicFramePr>
          <p:cNvPr id="6" name="Diagram 5"/>
          <p:cNvGraphicFramePr/>
          <p:nvPr>
            <p:extLst>
              <p:ext uri="{D42A27DB-BD31-4B8C-83A1-F6EECF244321}">
                <p14:modId xmlns:p14="http://schemas.microsoft.com/office/powerpoint/2010/main" val="756888607"/>
              </p:ext>
            </p:extLst>
          </p:nvPr>
        </p:nvGraphicFramePr>
        <p:xfrm>
          <a:off x="944665" y="401118"/>
          <a:ext cx="7210567" cy="5362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56701" y="3215746"/>
            <a:ext cx="3083903" cy="461665"/>
          </a:xfrm>
          <a:prstGeom prst="rect">
            <a:avLst/>
          </a:prstGeom>
          <a:noFill/>
        </p:spPr>
        <p:txBody>
          <a:bodyPr wrap="square" rtlCol="0">
            <a:spAutoFit/>
          </a:bodyPr>
          <a:lstStyle/>
          <a:p>
            <a:pPr algn="ctr"/>
            <a:r>
              <a:rPr lang="en-US" sz="2400" b="1" dirty="0" smtClean="0"/>
              <a:t>Feedback Loop</a:t>
            </a:r>
            <a:endParaRPr lang="en-US" sz="2400" b="1" dirty="0"/>
          </a:p>
        </p:txBody>
      </p:sp>
    </p:spTree>
    <p:extLst>
      <p:ext uri="{BB962C8B-B14F-4D97-AF65-F5344CB8AC3E}">
        <p14:creationId xmlns:p14="http://schemas.microsoft.com/office/powerpoint/2010/main" val="246130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34801"/>
            <a:ext cx="7315499" cy="1351799"/>
          </a:xfrm>
          <a:prstGeom prst="rect">
            <a:avLst/>
          </a:prstGeom>
        </p:spPr>
        <p:txBody>
          <a:bodyPr lIns="91425" tIns="91425" rIns="91425" bIns="91425" anchor="b" anchorCtr="0">
            <a:noAutofit/>
          </a:bodyPr>
          <a:lstStyle/>
          <a:p>
            <a:pPr>
              <a:spcBef>
                <a:spcPts val="0"/>
              </a:spcBef>
              <a:buNone/>
            </a:pPr>
            <a:r>
              <a:rPr lang="en"/>
              <a:t>Prior Knowledge, Recall, &amp; Understanding</a:t>
            </a:r>
          </a:p>
        </p:txBody>
      </p:sp>
      <p:sp>
        <p:nvSpPr>
          <p:cNvPr id="115" name="Shape 115"/>
          <p:cNvSpPr txBox="1">
            <a:spLocks noGrp="1"/>
          </p:cNvSpPr>
          <p:nvPr>
            <p:ph type="body" idx="1"/>
          </p:nvPr>
        </p:nvSpPr>
        <p:spPr>
          <a:xfrm>
            <a:off x="457200" y="1704688"/>
            <a:ext cx="8229600" cy="48401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dirty="0"/>
              <a:t>Background Knowledge </a:t>
            </a:r>
            <a:r>
              <a:rPr lang="en" dirty="0" smtClean="0"/>
              <a:t>Probe</a:t>
            </a:r>
            <a:endParaRPr lang="en-US" dirty="0" smtClean="0"/>
          </a:p>
          <a:p>
            <a:pPr marL="457200" lvl="0" indent="-342900" rtl="0">
              <a:spcBef>
                <a:spcPts val="0"/>
              </a:spcBef>
              <a:buClr>
                <a:schemeClr val="dk2"/>
              </a:buClr>
              <a:buSzPct val="100000"/>
              <a:buFont typeface="Arial"/>
              <a:buChar char="●"/>
            </a:pPr>
            <a:r>
              <a:rPr lang="en-US" dirty="0" smtClean="0"/>
              <a:t>Focused Listing </a:t>
            </a:r>
          </a:p>
          <a:p>
            <a:pPr marL="457200" lvl="0" indent="-342900" rtl="0">
              <a:spcBef>
                <a:spcPts val="0"/>
              </a:spcBef>
              <a:buClr>
                <a:schemeClr val="dk2"/>
              </a:buClr>
              <a:buSzPct val="100000"/>
              <a:buFont typeface="Arial"/>
              <a:buChar char="●"/>
            </a:pPr>
            <a:r>
              <a:rPr lang="en-US" dirty="0" smtClean="0"/>
              <a:t>Misconception/Preconception Check </a:t>
            </a:r>
          </a:p>
          <a:p>
            <a:pPr marL="457200" lvl="0" indent="-342900" rtl="0">
              <a:spcBef>
                <a:spcPts val="0"/>
              </a:spcBef>
              <a:buClr>
                <a:schemeClr val="dk2"/>
              </a:buClr>
              <a:buSzPct val="100000"/>
              <a:buFont typeface="Arial"/>
              <a:buChar char="●"/>
            </a:pPr>
            <a:r>
              <a:rPr lang="en-US" dirty="0" smtClean="0"/>
              <a:t>Empty Outline</a:t>
            </a:r>
          </a:p>
          <a:p>
            <a:pPr marL="457200" lvl="0" indent="-342900" rtl="0">
              <a:spcBef>
                <a:spcPts val="0"/>
              </a:spcBef>
              <a:buClr>
                <a:schemeClr val="dk2"/>
              </a:buClr>
              <a:buSzPct val="100000"/>
              <a:buFont typeface="Arial"/>
              <a:buChar char="●"/>
            </a:pPr>
            <a:r>
              <a:rPr lang="en-US" dirty="0" smtClean="0"/>
              <a:t>Memory Matrix</a:t>
            </a:r>
            <a:endParaRPr lang="en" dirty="0"/>
          </a:p>
          <a:p>
            <a:pPr marL="457200" indent="-342900"/>
            <a:r>
              <a:rPr lang="en" dirty="0"/>
              <a:t>Minute Paper</a:t>
            </a:r>
          </a:p>
          <a:p>
            <a:pPr marL="457200" lvl="0" indent="-342900" rtl="0">
              <a:spcBef>
                <a:spcPts val="0"/>
              </a:spcBef>
              <a:buClr>
                <a:schemeClr val="dk2"/>
              </a:buClr>
              <a:buSzPct val="100000"/>
              <a:buFont typeface="Arial"/>
              <a:buChar char="●"/>
            </a:pPr>
            <a:r>
              <a:rPr lang="en" dirty="0" smtClean="0"/>
              <a:t>Muddiest Point</a:t>
            </a:r>
            <a:endParaRPr lang="en-US" dirty="0" smtClean="0"/>
          </a:p>
          <a:p>
            <a:pPr marL="457200" lvl="0" indent="-342900" rtl="0">
              <a:spcBef>
                <a:spcPts val="0"/>
              </a:spcBef>
              <a:buClr>
                <a:schemeClr val="dk2"/>
              </a:buClr>
              <a:buSzPct val="100000"/>
              <a:buFont typeface="Arial"/>
              <a:buChar char="●"/>
            </a:pPr>
            <a:endParaRPr lang="en-US" dirty="0"/>
          </a:p>
          <a:p>
            <a:pPr marL="114300">
              <a:buNone/>
            </a:pPr>
            <a:r>
              <a:rPr lang="en-US" dirty="0" smtClean="0"/>
              <a:t>- Angelo, T.A. &amp; Cross, K.P., 1993</a:t>
            </a:r>
            <a:r>
              <a:rPr lang="en-US" dirty="0" smtClean="0">
                <a:solidFill>
                  <a:srgbClr val="0B5394"/>
                </a:solidFill>
              </a:rPr>
              <a:t>, p. 119. </a:t>
            </a:r>
            <a:endParaRPr lang="en" dirty="0">
              <a:solidFill>
                <a:srgbClr val="0B5394"/>
              </a:solidFill>
            </a:endParaRPr>
          </a:p>
          <a:p>
            <a:pPr marL="114300" lvl="0" rtl="0">
              <a:spcBef>
                <a:spcPts val="0"/>
              </a:spcBef>
              <a:buClr>
                <a:schemeClr val="dk2"/>
              </a:buClr>
              <a:buSzPct val="100000"/>
              <a:buNone/>
            </a:pP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Theme">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2738</TotalTime>
  <Words>3707</Words>
  <Application>Microsoft Macintosh PowerPoint</Application>
  <PresentationFormat>On-screen Show (4:3)</PresentationFormat>
  <Paragraphs>305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Theme</vt:lpstr>
      <vt:lpstr>Classroom Assessment Techniques</vt:lpstr>
      <vt:lpstr>Pop Quiz! Circle the answer you think is best. </vt:lpstr>
      <vt:lpstr>Background Knowledge Probe</vt:lpstr>
      <vt:lpstr>Agenda</vt:lpstr>
      <vt:lpstr>What is a CAT?</vt:lpstr>
      <vt:lpstr>PowerPoint Presentation</vt:lpstr>
      <vt:lpstr>PowerPoint Presentation</vt:lpstr>
      <vt:lpstr>PowerPoint Presentation</vt:lpstr>
      <vt:lpstr>Prior Knowledge, Recall, &amp; Understanding</vt:lpstr>
      <vt:lpstr>Synthesis &amp; Creative Thinking; Application and Performance</vt:lpstr>
      <vt:lpstr>Analysis &amp; Critical Thinking; Assessing Learner Attitudes, Values, &amp; Self Awareness</vt:lpstr>
      <vt:lpstr>Think-Pair-Share Group Activity</vt:lpstr>
      <vt:lpstr>Recommended Literature</vt:lpstr>
      <vt:lpstr>So, What Should You Take Away?</vt:lpstr>
      <vt:lpstr>1 Minute Paper</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Assessment Techniques</dc:title>
  <cp:lastModifiedBy>Amanda Albert</cp:lastModifiedBy>
  <cp:revision>41</cp:revision>
  <cp:lastPrinted>2014-06-18T21:23:18Z</cp:lastPrinted>
  <dcterms:modified xsi:type="dcterms:W3CDTF">2014-06-20T11:37:30Z</dcterms:modified>
</cp:coreProperties>
</file>